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0"/>
  </p:notesMasterIdLst>
  <p:handoutMasterIdLst>
    <p:handoutMasterId r:id="rId21"/>
  </p:handoutMasterIdLst>
  <p:sldIdLst>
    <p:sldId id="259" r:id="rId3"/>
    <p:sldId id="286" r:id="rId4"/>
    <p:sldId id="261" r:id="rId5"/>
    <p:sldId id="288" r:id="rId6"/>
    <p:sldId id="281" r:id="rId7"/>
    <p:sldId id="282" r:id="rId8"/>
    <p:sldId id="283" r:id="rId9"/>
    <p:sldId id="287" r:id="rId10"/>
    <p:sldId id="262" r:id="rId11"/>
    <p:sldId id="267" r:id="rId12"/>
    <p:sldId id="289" r:id="rId13"/>
    <p:sldId id="290" r:id="rId14"/>
    <p:sldId id="291" r:id="rId15"/>
    <p:sldId id="277" r:id="rId16"/>
    <p:sldId id="292" r:id="rId17"/>
    <p:sldId id="293" r:id="rId18"/>
    <p:sldId id="27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Lst>
        </p14:section>
        <p14:section name="Overview and Objectives" id="{ABA716BF-3A5C-4ADB-94C9-CFEF84EBA240}">
          <p14:sldIdLst>
            <p14:sldId id="286"/>
            <p14:sldId id="261"/>
            <p14:sldId id="288"/>
            <p14:sldId id="281"/>
            <p14:sldId id="282"/>
            <p14:sldId id="283"/>
            <p14:sldId id="287"/>
            <p14:sldId id="262"/>
          </p14:sldIdLst>
        </p14:section>
        <p14:section name="Topic 1" id="{6D9936A3-3945-4757-BC8B-B5C252D8E036}">
          <p14:sldIdLst>
            <p14:sldId id="267"/>
            <p14:sldId id="289"/>
            <p14:sldId id="290"/>
            <p14:sldId id="291"/>
          </p14:sldIdLst>
        </p14:section>
        <p14:section name="Conclusion and Summary" id="{790CEF5B-569A-4C2F-BED5-750B08C0E5AD}">
          <p14:sldIdLst>
            <p14:sldId id="277"/>
            <p14:sldId id="292"/>
            <p14:sldId id="293"/>
          </p14:sldIdLst>
        </p14:section>
        <p14:section name="Appendix" id="{3F78B471-41DA-46F2-A8E4-97E471896AB3}">
          <p14:sldIdLst>
            <p14:sldId id="27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00"/>
    <a:srgbClr val="009ED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74" autoAdjust="0"/>
    <p:restoredTop sz="83977" autoAdjust="0"/>
  </p:normalViewPr>
  <p:slideViewPr>
    <p:cSldViewPr>
      <p:cViewPr varScale="1">
        <p:scale>
          <a:sx n="134" d="100"/>
          <a:sy n="134" d="100"/>
        </p:scale>
        <p:origin x="-234" y="-78"/>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dgm:t>
        <a:bodyPr/>
        <a:lstStyle/>
        <a:p>
          <a:r>
            <a:rPr lang="en-US" sz="4400" dirty="0" smtClean="0"/>
            <a:t>1</a:t>
          </a:r>
          <a:endParaRPr lang="en-US" sz="4400" dirty="0"/>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AA046201-5C4D-445E-BF0B-5C6D2B0A1945}">
      <dgm:prSet phldrT="[Text]" custT="1"/>
      <dgm:spPr/>
      <dgm:t>
        <a:bodyPr/>
        <a:lstStyle/>
        <a:p>
          <a:r>
            <a:rPr lang="en-US" sz="4400" dirty="0" smtClean="0"/>
            <a:t>2</a:t>
          </a:r>
          <a:endParaRPr lang="en-US" sz="4400" dirty="0"/>
        </a:p>
      </dgm:t>
    </dgm:pt>
    <dgm:pt modelId="{FE92FC33-5E0F-4302-9E80-A69E8ACDDE56}" type="parTrans" cxnId="{B8AF1086-D7BE-446F-9133-738B599E9A7D}">
      <dgm:prSet/>
      <dgm:spPr/>
      <dgm:t>
        <a:bodyPr/>
        <a:lstStyle/>
        <a:p>
          <a:endParaRPr lang="en-US" sz="3200"/>
        </a:p>
      </dgm:t>
    </dgm:pt>
    <dgm:pt modelId="{40767EFF-7D52-4469-ACEE-7D28E67337E2}" type="sibTrans" cxnId="{B8AF1086-D7BE-446F-9133-738B599E9A7D}">
      <dgm:prSet/>
      <dgm:spPr/>
      <dgm:t>
        <a:bodyPr/>
        <a:lstStyle/>
        <a:p>
          <a:endParaRPr lang="en-US" sz="3200"/>
        </a:p>
      </dgm:t>
    </dgm:pt>
    <dgm:pt modelId="{C59269D0-92A5-481C-BA64-727AFB0DD545}">
      <dgm:prSet phldrT="[Text]" custT="1"/>
      <dgm:spPr/>
      <dgm:t>
        <a:bodyPr/>
        <a:lstStyle/>
        <a:p>
          <a:r>
            <a:rPr lang="en-US" sz="3200" dirty="0" smtClean="0">
              <a:effectLst>
                <a:outerShdw blurRad="38100" dist="38100" dir="2700000" algn="tl">
                  <a:srgbClr val="000000">
                    <a:alpha val="43137"/>
                  </a:srgbClr>
                </a:outerShdw>
              </a:effectLst>
            </a:rPr>
            <a:t>FIND TIME</a:t>
          </a:r>
          <a:br>
            <a:rPr lang="en-US" sz="3200"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Finding time </a:t>
          </a:r>
          <a:r>
            <a:rPr lang="en-US" sz="3200" b="1" i="1" dirty="0" smtClean="0">
              <a:effectLst>
                <a:outerShdw blurRad="38100" dist="38100" dir="2700000" algn="tl">
                  <a:srgbClr val="000000">
                    <a:alpha val="43137"/>
                  </a:srgbClr>
                </a:outerShdw>
              </a:effectLst>
            </a:rPr>
            <a:t>now</a:t>
          </a:r>
          <a:r>
            <a:rPr lang="en-US" sz="3200" dirty="0" smtClean="0">
              <a:effectLst>
                <a:outerShdw blurRad="38100" dist="38100" dir="2700000" algn="tl">
                  <a:srgbClr val="000000">
                    <a:alpha val="43137"/>
                  </a:srgbClr>
                </a:outerShdw>
              </a:effectLst>
            </a:rPr>
            <a:t> is hard, but it only gets harder!</a:t>
          </a:r>
          <a:endParaRPr lang="en-US" sz="3200" dirty="0">
            <a:effectLst>
              <a:outerShdw blurRad="38100" dist="38100" dir="2700000" algn="tl">
                <a:srgbClr val="000000">
                  <a:alpha val="43137"/>
                </a:srgbClr>
              </a:outerShdw>
            </a:effectLst>
          </a:endParaRPr>
        </a:p>
      </dgm:t>
    </dgm:pt>
    <dgm:pt modelId="{312CC84D-092F-422A-AA24-A4619DBBB7BE}" type="parTrans" cxnId="{9071FB3B-D26B-4384-BD1A-80C12C62D02C}">
      <dgm:prSet/>
      <dgm:spPr/>
      <dgm:t>
        <a:bodyPr/>
        <a:lstStyle/>
        <a:p>
          <a:endParaRPr lang="en-US" sz="3200"/>
        </a:p>
      </dgm:t>
    </dgm:pt>
    <dgm:pt modelId="{266DE8E8-1339-41C4-B9A7-6148496C7FA9}" type="sibTrans" cxnId="{9071FB3B-D26B-4384-BD1A-80C12C62D02C}">
      <dgm:prSet/>
      <dgm:spPr/>
      <dgm:t>
        <a:bodyPr/>
        <a:lstStyle/>
        <a:p>
          <a:endParaRPr lang="en-US" sz="3200"/>
        </a:p>
      </dgm:t>
    </dgm:pt>
    <dgm:pt modelId="{D1776C8F-2B10-4075-8DF7-7F65AB725ED5}">
      <dgm:prSet phldrT="[Text]" custT="1"/>
      <dgm:spPr/>
      <dgm:t>
        <a:bodyPr/>
        <a:lstStyle/>
        <a:p>
          <a:r>
            <a:rPr lang="en-US" sz="4400" smtClean="0"/>
            <a:t>3</a:t>
          </a:r>
          <a:endParaRPr lang="en-US" sz="4400" dirty="0"/>
        </a:p>
      </dgm:t>
    </dgm:pt>
    <dgm:pt modelId="{7291E740-3E17-41B3-99D3-1D67AE37CC3F}" type="parTrans" cxnId="{7077B78D-FCDC-4519-8416-DC357ACD5043}">
      <dgm:prSet/>
      <dgm:spPr/>
      <dgm:t>
        <a:bodyPr/>
        <a:lstStyle/>
        <a:p>
          <a:endParaRPr lang="en-US" sz="3200"/>
        </a:p>
      </dgm:t>
    </dgm:pt>
    <dgm:pt modelId="{88B75C29-8054-417D-BCE3-878A55118F6D}" type="sibTrans" cxnId="{7077B78D-FCDC-4519-8416-DC357ACD5043}">
      <dgm:prSet/>
      <dgm:spPr/>
      <dgm:t>
        <a:bodyPr/>
        <a:lstStyle/>
        <a:p>
          <a:endParaRPr lang="en-US" sz="3200"/>
        </a:p>
      </dgm:t>
    </dgm:pt>
    <dgm:pt modelId="{6BE4E373-0656-4EDC-821E-BE09C952B1F6}">
      <dgm:prSet phldrT="[Text]" custT="1"/>
      <dgm:spPr/>
      <dgm:t>
        <a:bodyPr/>
        <a:lstStyle/>
        <a:p>
          <a:r>
            <a:rPr lang="en-US" sz="3200" dirty="0" smtClean="0">
              <a:effectLst>
                <a:outerShdw blurRad="38100" dist="38100" dir="2700000" algn="tl">
                  <a:srgbClr val="000000">
                    <a:alpha val="43137"/>
                  </a:srgbClr>
                </a:outerShdw>
              </a:effectLst>
            </a:rPr>
            <a:t>INVOLVE THE RIGHT PEOPLE</a:t>
          </a:r>
          <a:br>
            <a:rPr lang="en-US" sz="3200"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Include people in your organization that understand the end product and goals</a:t>
          </a:r>
          <a:endParaRPr lang="en-US" sz="3200" dirty="0">
            <a:effectLst>
              <a:outerShdw blurRad="38100" dist="38100" dir="2700000" algn="tl">
                <a:srgbClr val="000000">
                  <a:alpha val="43137"/>
                </a:srgbClr>
              </a:outerShdw>
            </a:effectLst>
          </a:endParaRPr>
        </a:p>
      </dgm:t>
    </dgm:pt>
    <dgm:pt modelId="{34218063-BF94-4304-99BD-B3F7BA4D3C8F}" type="parTrans" cxnId="{119690D4-400B-468B-8BA0-5C9C9E2AFEAF}">
      <dgm:prSet/>
      <dgm:spPr/>
      <dgm:t>
        <a:bodyPr/>
        <a:lstStyle/>
        <a:p>
          <a:endParaRPr lang="en-US" sz="3200"/>
        </a:p>
      </dgm:t>
    </dgm:pt>
    <dgm:pt modelId="{E17B9BF1-2948-497F-8EC7-3BF734D839DB}" type="sibTrans" cxnId="{119690D4-400B-468B-8BA0-5C9C9E2AFEAF}">
      <dgm:prSet/>
      <dgm:spPr/>
      <dgm:t>
        <a:bodyPr/>
        <a:lstStyle/>
        <a:p>
          <a:endParaRPr lang="en-US" sz="3200"/>
        </a:p>
      </dgm:t>
    </dgm:pt>
    <dgm:pt modelId="{1E4D3931-0DBD-4211-A24A-6AF364284B1E}">
      <dgm:prSet phldrT="[Text]" custT="1"/>
      <dgm:spPr/>
      <dgm:t>
        <a:bodyPr/>
        <a:lstStyle/>
        <a:p>
          <a:pPr marL="280988" indent="-280988" algn="l"/>
          <a:r>
            <a:rPr lang="en-US" sz="3200" dirty="0" smtClean="0">
              <a:effectLst>
                <a:outerShdw blurRad="38100" dist="38100" dir="2700000" algn="tl">
                  <a:srgbClr val="000000">
                    <a:alpha val="43137"/>
                  </a:srgbClr>
                </a:outerShdw>
              </a:effectLst>
            </a:rPr>
            <a:t>START SOMEWHERE</a:t>
          </a:r>
          <a:br>
            <a:rPr lang="en-US" sz="3200"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Schedule dedicated time and force yourself to stick to the schedule.</a:t>
          </a:r>
          <a:endParaRPr lang="en-US" sz="3200" dirty="0">
            <a:effectLst>
              <a:outerShdw blurRad="38100" dist="38100" dir="2700000" algn="tl">
                <a:srgbClr val="000000">
                  <a:alpha val="43137"/>
                </a:srgbClr>
              </a:outerShdw>
            </a:effectLst>
          </a:endParaRPr>
        </a:p>
      </dgm:t>
    </dgm:pt>
    <dgm:pt modelId="{CADAA3D9-7C63-4729-85B0-64C8AF644EEF}" type="sibTrans" cxnId="{63E4D827-0083-4625-9FD6-043D8D32091E}">
      <dgm:prSet/>
      <dgm:spPr/>
      <dgm:t>
        <a:bodyPr/>
        <a:lstStyle/>
        <a:p>
          <a:endParaRPr lang="en-US" sz="3200"/>
        </a:p>
      </dgm:t>
    </dgm:pt>
    <dgm:pt modelId="{FC93695B-FD0E-4353-B1FD-4328F4386DEC}" type="parTrans" cxnId="{63E4D827-0083-4625-9FD6-043D8D32091E}">
      <dgm:prSet/>
      <dgm:spPr/>
      <dgm:t>
        <a:bodyPr/>
        <a:lstStyle/>
        <a:p>
          <a:endParaRPr lang="en-US" sz="3200"/>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n-US"/>
        </a:p>
      </dgm:t>
    </dgm:pt>
    <dgm:pt modelId="{C4407577-18A2-46E0-8805-2838042EB67A}" type="pres">
      <dgm:prSet presAssocID="{74EE5CD8-078F-4590-BF9C-A341A294A016}" presName="linNode" presStyleCnt="0"/>
      <dgm:spPr/>
      <dgm:t>
        <a:bodyPr/>
        <a:lstStyle/>
        <a:p>
          <a:endParaRPr lang="en-US"/>
        </a:p>
      </dgm:t>
    </dgm:pt>
    <dgm:pt modelId="{7E429971-BC57-430F-BB25-C0574E5E39E3}" type="pres">
      <dgm:prSet presAssocID="{74EE5CD8-078F-4590-BF9C-A341A294A016}" presName="parentText" presStyleLbl="node1" presStyleIdx="0" presStyleCnt="3" custLinFactNeighborX="-55287" custLinFactNeighborY="-152">
        <dgm:presLayoutVars>
          <dgm:chMax val="1"/>
          <dgm:bulletEnabled val="1"/>
        </dgm:presLayoutVars>
      </dgm:prSet>
      <dgm:spPr>
        <a:prstGeom prst="roundRect">
          <a:avLst/>
        </a:prstGeom>
      </dgm:spPr>
      <dgm:t>
        <a:bodyPr/>
        <a:lstStyle/>
        <a:p>
          <a:endParaRPr lang="en-US"/>
        </a:p>
      </dgm:t>
    </dgm:pt>
    <dgm:pt modelId="{D54B1729-BC98-42C1-9C6C-D65DCBA4358F}" type="pres">
      <dgm:prSet presAssocID="{74EE5CD8-078F-4590-BF9C-A341A294A016}" presName="descendantText" presStyleLbl="alignAccFollowNode1" presStyleIdx="0" presStyleCnt="3" custScaleX="259632" custScaleY="120473">
        <dgm:presLayoutVars>
          <dgm:bulletEnabled val="1"/>
        </dgm:presLayoutVars>
      </dgm:prSet>
      <dgm:spPr>
        <a:prstGeom prst="rect">
          <a:avLst/>
        </a:prstGeom>
      </dgm:spPr>
      <dgm:t>
        <a:bodyPr/>
        <a:lstStyle/>
        <a:p>
          <a:endParaRPr lang="en-US"/>
        </a:p>
      </dgm:t>
    </dgm:pt>
    <dgm:pt modelId="{AB8574CC-D4F2-4555-AEE3-F4EE58B11D03}" type="pres">
      <dgm:prSet presAssocID="{CF9FB981-E6ED-4440-AC98-4E4E2ABA2C55}" presName="sp" presStyleCnt="0"/>
      <dgm:spPr/>
      <dgm:t>
        <a:bodyPr/>
        <a:lstStyle/>
        <a:p>
          <a:endParaRPr lang="en-US"/>
        </a:p>
      </dgm:t>
    </dgm:pt>
    <dgm:pt modelId="{85B8F607-FDD8-476A-ADBE-E1250824F294}" type="pres">
      <dgm:prSet presAssocID="{AA046201-5C4D-445E-BF0B-5C6D2B0A1945}" presName="linNode" presStyleCnt="0"/>
      <dgm:spPr/>
      <dgm:t>
        <a:bodyPr/>
        <a:lstStyle/>
        <a:p>
          <a:endParaRPr lang="en-US"/>
        </a:p>
      </dgm:t>
    </dgm:pt>
    <dgm:pt modelId="{C04276DC-EE64-470A-B8BC-09067B8045FA}" type="pres">
      <dgm:prSet presAssocID="{AA046201-5C4D-445E-BF0B-5C6D2B0A1945}" presName="parentText" presStyleLbl="node1" presStyleIdx="1" presStyleCnt="3">
        <dgm:presLayoutVars>
          <dgm:chMax val="1"/>
          <dgm:bulletEnabled val="1"/>
        </dgm:presLayoutVars>
      </dgm:prSet>
      <dgm:spPr>
        <a:prstGeom prst="roundRect">
          <a:avLst/>
        </a:prstGeom>
      </dgm:spPr>
      <dgm:t>
        <a:bodyPr/>
        <a:lstStyle/>
        <a:p>
          <a:endParaRPr lang="en-US"/>
        </a:p>
      </dgm:t>
    </dgm:pt>
    <dgm:pt modelId="{B37A5355-225B-4C6F-AED7-6C620F99EECC}" type="pres">
      <dgm:prSet presAssocID="{AA046201-5C4D-445E-BF0B-5C6D2B0A1945}" presName="descendantText" presStyleLbl="alignAccFollowNode1" presStyleIdx="1" presStyleCnt="3" custScaleX="259632" custScaleY="116383">
        <dgm:presLayoutVars>
          <dgm:bulletEnabled val="1"/>
        </dgm:presLayoutVars>
      </dgm:prSet>
      <dgm:spPr>
        <a:prstGeom prst="rect">
          <a:avLst/>
        </a:prstGeom>
      </dgm:spPr>
      <dgm:t>
        <a:bodyPr/>
        <a:lstStyle/>
        <a:p>
          <a:endParaRPr lang="en-US"/>
        </a:p>
      </dgm:t>
    </dgm:pt>
    <dgm:pt modelId="{5ACAA866-A8A8-4183-97B5-CEEAB1525C60}" type="pres">
      <dgm:prSet presAssocID="{40767EFF-7D52-4469-ACEE-7D28E67337E2}" presName="sp" presStyleCnt="0"/>
      <dgm:spPr/>
      <dgm:t>
        <a:bodyPr/>
        <a:lstStyle/>
        <a:p>
          <a:endParaRPr lang="en-US"/>
        </a:p>
      </dgm:t>
    </dgm:pt>
    <dgm:pt modelId="{477213BE-9E91-4950-8451-7F60796F47F4}" type="pres">
      <dgm:prSet presAssocID="{D1776C8F-2B10-4075-8DF7-7F65AB725ED5}" presName="linNode" presStyleCnt="0"/>
      <dgm:spPr/>
      <dgm:t>
        <a:bodyPr/>
        <a:lstStyle/>
        <a:p>
          <a:endParaRPr lang="en-US"/>
        </a:p>
      </dgm:t>
    </dgm:pt>
    <dgm:pt modelId="{F5034101-5B7D-4FE7-B47A-5A48CF39606B}" type="pres">
      <dgm:prSet presAssocID="{D1776C8F-2B10-4075-8DF7-7F65AB725ED5}" presName="parentText" presStyleLbl="node1" presStyleIdx="2" presStyleCnt="3">
        <dgm:presLayoutVars>
          <dgm:chMax val="1"/>
          <dgm:bulletEnabled val="1"/>
        </dgm:presLayoutVars>
      </dgm:prSet>
      <dgm:spPr>
        <a:prstGeom prst="roundRect">
          <a:avLst/>
        </a:prstGeom>
      </dgm:spPr>
      <dgm:t>
        <a:bodyPr/>
        <a:lstStyle/>
        <a:p>
          <a:endParaRPr lang="en-US"/>
        </a:p>
      </dgm:t>
    </dgm:pt>
    <dgm:pt modelId="{C7C3E6FD-D83F-4BDA-907E-B5EE041DA931}" type="pres">
      <dgm:prSet presAssocID="{D1776C8F-2B10-4075-8DF7-7F65AB725ED5}" presName="descendantText" presStyleLbl="alignAccFollowNode1" presStyleIdx="2" presStyleCnt="3" custScaleX="259900" custScaleY="165576">
        <dgm:presLayoutVars>
          <dgm:bulletEnabled val="1"/>
        </dgm:presLayoutVars>
      </dgm:prSet>
      <dgm:spPr>
        <a:prstGeom prst="rect">
          <a:avLst/>
        </a:prstGeom>
      </dgm:spPr>
      <dgm:t>
        <a:bodyPr/>
        <a:lstStyle/>
        <a:p>
          <a:endParaRPr lang="en-US"/>
        </a:p>
      </dgm:t>
    </dgm:pt>
  </dgm:ptLst>
  <dgm:cxnLst>
    <dgm:cxn modelId="{7077B78D-FCDC-4519-8416-DC357ACD5043}" srcId="{F6FEADD9-F67D-41F5-BA4C-3C84956E7F46}" destId="{D1776C8F-2B10-4075-8DF7-7F65AB725ED5}" srcOrd="2" destOrd="0" parTransId="{7291E740-3E17-41B3-99D3-1D67AE37CC3F}" sibTransId="{88B75C29-8054-417D-BCE3-878A55118F6D}"/>
    <dgm:cxn modelId="{119690D4-400B-468B-8BA0-5C9C9E2AFEAF}" srcId="{D1776C8F-2B10-4075-8DF7-7F65AB725ED5}" destId="{6BE4E373-0656-4EDC-821E-BE09C952B1F6}" srcOrd="0" destOrd="0" parTransId="{34218063-BF94-4304-99BD-B3F7BA4D3C8F}" sibTransId="{E17B9BF1-2948-497F-8EC7-3BF734D839DB}"/>
    <dgm:cxn modelId="{3D887057-7E91-45EF-8E4B-3006C2DFECB4}" type="presOf" srcId="{6BE4E373-0656-4EDC-821E-BE09C952B1F6}" destId="{C7C3E6FD-D83F-4BDA-907E-B5EE041DA931}" srcOrd="0" destOrd="0" presId="urn:microsoft.com/office/officeart/2005/8/layout/vList5"/>
    <dgm:cxn modelId="{B6416E04-E5DE-46CA-AD27-47EBE280D636}" type="presOf" srcId="{C59269D0-92A5-481C-BA64-727AFB0DD545}" destId="{B37A5355-225B-4C6F-AED7-6C620F99EECC}"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5417F3DF-8CAE-4E6C-ADBB-ED6F50084B8E}" type="presOf" srcId="{D1776C8F-2B10-4075-8DF7-7F65AB725ED5}" destId="{F5034101-5B7D-4FE7-B47A-5A48CF39606B}" srcOrd="0" destOrd="0" presId="urn:microsoft.com/office/officeart/2005/8/layout/vList5"/>
    <dgm:cxn modelId="{9071FB3B-D26B-4384-BD1A-80C12C62D02C}" srcId="{AA046201-5C4D-445E-BF0B-5C6D2B0A1945}" destId="{C59269D0-92A5-481C-BA64-727AFB0DD545}" srcOrd="0" destOrd="0" parTransId="{312CC84D-092F-422A-AA24-A4619DBBB7BE}" sibTransId="{266DE8E8-1339-41C4-B9A7-6148496C7FA9}"/>
    <dgm:cxn modelId="{B8AF1086-D7BE-446F-9133-738B599E9A7D}" srcId="{F6FEADD9-F67D-41F5-BA4C-3C84956E7F46}" destId="{AA046201-5C4D-445E-BF0B-5C6D2B0A1945}" srcOrd="1" destOrd="0" parTransId="{FE92FC33-5E0F-4302-9E80-A69E8ACDDE56}" sibTransId="{40767EFF-7D52-4469-ACEE-7D28E67337E2}"/>
    <dgm:cxn modelId="{DBCA7E61-D822-40A0-A27A-D7E092386A0B}" type="presOf" srcId="{F6FEADD9-F67D-41F5-BA4C-3C84956E7F46}" destId="{AAE7A1E6-6847-453D-B55B-8A82BF138C1D}" srcOrd="0" destOrd="0" presId="urn:microsoft.com/office/officeart/2005/8/layout/vList5"/>
    <dgm:cxn modelId="{9A0DCB65-9DCB-4972-9768-1762E4116F3C}" type="presOf" srcId="{74EE5CD8-078F-4590-BF9C-A341A294A016}" destId="{7E429971-BC57-430F-BB25-C0574E5E39E3}"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1D12F37E-DF42-400C-B5B5-A8FAF49EC0EC}" type="presOf" srcId="{1E4D3931-0DBD-4211-A24A-6AF364284B1E}" destId="{D54B1729-BC98-42C1-9C6C-D65DCBA4358F}" srcOrd="0" destOrd="0" presId="urn:microsoft.com/office/officeart/2005/8/layout/vList5"/>
    <dgm:cxn modelId="{AFF7133D-5E9D-4613-9299-006F9E49301B}" type="presOf" srcId="{AA046201-5C4D-445E-BF0B-5C6D2B0A1945}" destId="{C04276DC-EE64-470A-B8BC-09067B8045FA}" srcOrd="0" destOrd="0" presId="urn:microsoft.com/office/officeart/2005/8/layout/vList5"/>
    <dgm:cxn modelId="{1E18118B-9778-4714-A249-2B714D5427F7}" type="presParOf" srcId="{AAE7A1E6-6847-453D-B55B-8A82BF138C1D}" destId="{C4407577-18A2-46E0-8805-2838042EB67A}" srcOrd="0" destOrd="0" presId="urn:microsoft.com/office/officeart/2005/8/layout/vList5"/>
    <dgm:cxn modelId="{84152E8A-21A6-4CAF-BC09-47C13F4FFFB8}" type="presParOf" srcId="{C4407577-18A2-46E0-8805-2838042EB67A}" destId="{7E429971-BC57-430F-BB25-C0574E5E39E3}" srcOrd="0" destOrd="0" presId="urn:microsoft.com/office/officeart/2005/8/layout/vList5"/>
    <dgm:cxn modelId="{1D51832F-3B38-483B-8C08-BDD413206841}" type="presParOf" srcId="{C4407577-18A2-46E0-8805-2838042EB67A}" destId="{D54B1729-BC98-42C1-9C6C-D65DCBA4358F}" srcOrd="1" destOrd="0" presId="urn:microsoft.com/office/officeart/2005/8/layout/vList5"/>
    <dgm:cxn modelId="{F2BB24AB-7DB6-4F0F-92D8-664E0F322520}" type="presParOf" srcId="{AAE7A1E6-6847-453D-B55B-8A82BF138C1D}" destId="{AB8574CC-D4F2-4555-AEE3-F4EE58B11D03}" srcOrd="1" destOrd="0" presId="urn:microsoft.com/office/officeart/2005/8/layout/vList5"/>
    <dgm:cxn modelId="{3F47CC38-27AC-4E4E-92A2-FDE046382C80}" type="presParOf" srcId="{AAE7A1E6-6847-453D-B55B-8A82BF138C1D}" destId="{85B8F607-FDD8-476A-ADBE-E1250824F294}" srcOrd="2" destOrd="0" presId="urn:microsoft.com/office/officeart/2005/8/layout/vList5"/>
    <dgm:cxn modelId="{B4BBC5E0-69C0-4FD2-84A6-C47E62DEA28D}" type="presParOf" srcId="{85B8F607-FDD8-476A-ADBE-E1250824F294}" destId="{C04276DC-EE64-470A-B8BC-09067B8045FA}" srcOrd="0" destOrd="0" presId="urn:microsoft.com/office/officeart/2005/8/layout/vList5"/>
    <dgm:cxn modelId="{71B90C6E-E0F2-4EE1-8864-5914AAFA20A7}" type="presParOf" srcId="{85B8F607-FDD8-476A-ADBE-E1250824F294}" destId="{B37A5355-225B-4C6F-AED7-6C620F99EECC}" srcOrd="1" destOrd="0" presId="urn:microsoft.com/office/officeart/2005/8/layout/vList5"/>
    <dgm:cxn modelId="{E6DEED78-0C33-4D1D-A595-AFE4311369E4}" type="presParOf" srcId="{AAE7A1E6-6847-453D-B55B-8A82BF138C1D}" destId="{5ACAA866-A8A8-4183-97B5-CEEAB1525C60}" srcOrd="3" destOrd="0" presId="urn:microsoft.com/office/officeart/2005/8/layout/vList5"/>
    <dgm:cxn modelId="{FD2A22C3-24B0-4E4D-A3BC-79528D3FBC48}" type="presParOf" srcId="{AAE7A1E6-6847-453D-B55B-8A82BF138C1D}" destId="{477213BE-9E91-4950-8451-7F60796F47F4}" srcOrd="4" destOrd="0" presId="urn:microsoft.com/office/officeart/2005/8/layout/vList5"/>
    <dgm:cxn modelId="{2D9E3819-8AF8-4F78-AD5E-1D892BCE0381}" type="presParOf" srcId="{477213BE-9E91-4950-8451-7F60796F47F4}" destId="{F5034101-5B7D-4FE7-B47A-5A48CF39606B}" srcOrd="0" destOrd="0" presId="urn:microsoft.com/office/officeart/2005/8/layout/vList5"/>
    <dgm:cxn modelId="{5FD7E964-E46A-45B4-A545-5D657B6094BB}" type="presParOf" srcId="{477213BE-9E91-4950-8451-7F60796F47F4}" destId="{C7C3E6FD-D83F-4BDA-907E-B5EE041DA93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1729-BC98-42C1-9C6C-D65DCBA4358F}">
      <dsp:nvSpPr>
        <dsp:cNvPr id="0" name=""/>
        <dsp:cNvSpPr/>
      </dsp:nvSpPr>
      <dsp:spPr>
        <a:xfrm rot="5400000">
          <a:off x="4037368" y="-2587033"/>
          <a:ext cx="1350972" cy="6576002"/>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0988" lvl="1" indent="-280988" algn="l" defTabSz="1422400">
            <a:lnSpc>
              <a:spcPct val="90000"/>
            </a:lnSpc>
            <a:spcBef>
              <a:spcPct val="0"/>
            </a:spcBef>
            <a:spcAft>
              <a:spcPct val="15000"/>
            </a:spcAft>
            <a:buChar char="••"/>
          </a:pPr>
          <a:r>
            <a:rPr lang="en-US" sz="3200" kern="1200" dirty="0" smtClean="0">
              <a:effectLst>
                <a:outerShdw blurRad="38100" dist="38100" dir="2700000" algn="tl">
                  <a:srgbClr val="000000">
                    <a:alpha val="43137"/>
                  </a:srgbClr>
                </a:outerShdw>
              </a:effectLst>
            </a:rPr>
            <a:t>START SOMEWHERE</a:t>
          </a:r>
          <a:br>
            <a:rPr lang="en-US" sz="3200" kern="1200" dirty="0" smtClean="0">
              <a:effectLst>
                <a:outerShdw blurRad="38100" dist="38100" dir="2700000" algn="tl">
                  <a:srgbClr val="000000">
                    <a:alpha val="43137"/>
                  </a:srgbClr>
                </a:outerShdw>
              </a:effectLst>
            </a:rPr>
          </a:br>
          <a:r>
            <a:rPr lang="en-US" sz="3200" kern="1200" dirty="0" smtClean="0">
              <a:effectLst>
                <a:outerShdw blurRad="38100" dist="38100" dir="2700000" algn="tl">
                  <a:srgbClr val="000000">
                    <a:alpha val="43137"/>
                  </a:srgbClr>
                </a:outerShdw>
              </a:effectLst>
            </a:rPr>
            <a:t>Schedule dedicated time and force yourself to stick to the schedule.</a:t>
          </a:r>
          <a:endParaRPr lang="en-US" sz="3200" kern="1200" dirty="0">
            <a:effectLst>
              <a:outerShdw blurRad="38100" dist="38100" dir="2700000" algn="tl">
                <a:srgbClr val="000000">
                  <a:alpha val="43137"/>
                </a:srgbClr>
              </a:outerShdw>
            </a:effectLst>
          </a:endParaRPr>
        </a:p>
      </dsp:txBody>
      <dsp:txXfrm rot="-5400000">
        <a:off x="1424853" y="25482"/>
        <a:ext cx="6576002" cy="1350972"/>
      </dsp:txXfrm>
    </dsp:sp>
    <dsp:sp modelId="{7E429971-BC57-430F-BB25-C0574E5E39E3}">
      <dsp:nvSpPr>
        <dsp:cNvPr id="0" name=""/>
        <dsp:cNvSpPr/>
      </dsp:nvSpPr>
      <dsp:spPr>
        <a:xfrm>
          <a:off x="0" y="0"/>
          <a:ext cx="1424709" cy="1401737"/>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1</a:t>
          </a:r>
          <a:endParaRPr lang="en-US" sz="4400" kern="1200" dirty="0"/>
        </a:p>
      </dsp:txBody>
      <dsp:txXfrm>
        <a:off x="68427" y="68427"/>
        <a:ext cx="1287855" cy="1264883"/>
      </dsp:txXfrm>
    </dsp:sp>
    <dsp:sp modelId="{B37A5355-225B-4C6F-AED7-6C620F99EECC}">
      <dsp:nvSpPr>
        <dsp:cNvPr id="0" name=""/>
        <dsp:cNvSpPr/>
      </dsp:nvSpPr>
      <dsp:spPr>
        <a:xfrm rot="5400000">
          <a:off x="4060300" y="-1115208"/>
          <a:ext cx="1305107" cy="6576002"/>
        </a:xfrm>
        <a:prstGeom prst="rect">
          <a:avLst/>
        </a:prstGeom>
        <a:solidFill>
          <a:schemeClr val="accent3">
            <a:tint val="40000"/>
            <a:alpha val="90000"/>
            <a:hueOff val="5358425"/>
            <a:satOff val="-6896"/>
            <a:lumOff val="-537"/>
            <a:alphaOff val="0"/>
          </a:schemeClr>
        </a:solidFill>
        <a:ln w="9525" cap="flat" cmpd="sng" algn="ctr">
          <a:solidFill>
            <a:schemeClr val="accent3">
              <a:tint val="40000"/>
              <a:alpha val="90000"/>
              <a:hueOff val="5358425"/>
              <a:satOff val="-6896"/>
              <a:lumOff val="-53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effectLst>
                <a:outerShdw blurRad="38100" dist="38100" dir="2700000" algn="tl">
                  <a:srgbClr val="000000">
                    <a:alpha val="43137"/>
                  </a:srgbClr>
                </a:outerShdw>
              </a:effectLst>
            </a:rPr>
            <a:t>FIND TIME</a:t>
          </a:r>
          <a:br>
            <a:rPr lang="en-US" sz="3200" kern="1200" dirty="0" smtClean="0">
              <a:effectLst>
                <a:outerShdw blurRad="38100" dist="38100" dir="2700000" algn="tl">
                  <a:srgbClr val="000000">
                    <a:alpha val="43137"/>
                  </a:srgbClr>
                </a:outerShdw>
              </a:effectLst>
            </a:rPr>
          </a:br>
          <a:r>
            <a:rPr lang="en-US" sz="3200" kern="1200" dirty="0" smtClean="0">
              <a:effectLst>
                <a:outerShdw blurRad="38100" dist="38100" dir="2700000" algn="tl">
                  <a:srgbClr val="000000">
                    <a:alpha val="43137"/>
                  </a:srgbClr>
                </a:outerShdw>
              </a:effectLst>
            </a:rPr>
            <a:t>Finding time </a:t>
          </a:r>
          <a:r>
            <a:rPr lang="en-US" sz="3200" b="1" i="1" kern="1200" dirty="0" smtClean="0">
              <a:effectLst>
                <a:outerShdw blurRad="38100" dist="38100" dir="2700000" algn="tl">
                  <a:srgbClr val="000000">
                    <a:alpha val="43137"/>
                  </a:srgbClr>
                </a:outerShdw>
              </a:effectLst>
            </a:rPr>
            <a:t>now</a:t>
          </a:r>
          <a:r>
            <a:rPr lang="en-US" sz="3200" kern="1200" dirty="0" smtClean="0">
              <a:effectLst>
                <a:outerShdw blurRad="38100" dist="38100" dir="2700000" algn="tl">
                  <a:srgbClr val="000000">
                    <a:alpha val="43137"/>
                  </a:srgbClr>
                </a:outerShdw>
              </a:effectLst>
            </a:rPr>
            <a:t> is hard, but it only gets harder!</a:t>
          </a:r>
          <a:endParaRPr lang="en-US" sz="3200" kern="1200" dirty="0">
            <a:effectLst>
              <a:outerShdw blurRad="38100" dist="38100" dir="2700000" algn="tl">
                <a:srgbClr val="000000">
                  <a:alpha val="43137"/>
                </a:srgbClr>
              </a:outerShdw>
            </a:effectLst>
          </a:endParaRPr>
        </a:p>
      </dsp:txBody>
      <dsp:txXfrm rot="-5400000">
        <a:off x="1424853" y="1520239"/>
        <a:ext cx="6576002" cy="1305107"/>
      </dsp:txXfrm>
    </dsp:sp>
    <dsp:sp modelId="{C04276DC-EE64-470A-B8BC-09067B8045FA}">
      <dsp:nvSpPr>
        <dsp:cNvPr id="0" name=""/>
        <dsp:cNvSpPr/>
      </dsp:nvSpPr>
      <dsp:spPr>
        <a:xfrm>
          <a:off x="144" y="1471923"/>
          <a:ext cx="1424709" cy="1401737"/>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2</a:t>
          </a:r>
          <a:endParaRPr lang="en-US" sz="4400" kern="1200" dirty="0"/>
        </a:p>
      </dsp:txBody>
      <dsp:txXfrm>
        <a:off x="68571" y="1540350"/>
        <a:ext cx="1287855" cy="1264883"/>
      </dsp:txXfrm>
    </dsp:sp>
    <dsp:sp modelId="{C7C3E6FD-D83F-4BDA-907E-B5EE041DA931}">
      <dsp:nvSpPr>
        <dsp:cNvPr id="0" name=""/>
        <dsp:cNvSpPr/>
      </dsp:nvSpPr>
      <dsp:spPr>
        <a:xfrm rot="5400000">
          <a:off x="3783216" y="583978"/>
          <a:ext cx="1856752" cy="6576291"/>
        </a:xfrm>
        <a:prstGeom prst="rect">
          <a:avLst/>
        </a:prstGeom>
        <a:solidFill>
          <a:schemeClr val="accent3">
            <a:tint val="40000"/>
            <a:alpha val="90000"/>
            <a:hueOff val="10716850"/>
            <a:satOff val="-13793"/>
            <a:lumOff val="-1075"/>
            <a:alphaOff val="0"/>
          </a:schemeClr>
        </a:solidFill>
        <a:ln w="9525" cap="flat" cmpd="sng" algn="ctr">
          <a:solidFill>
            <a:schemeClr val="accent3">
              <a:tint val="40000"/>
              <a:alpha val="90000"/>
              <a:hueOff val="10716850"/>
              <a:satOff val="-13793"/>
              <a:lumOff val="-107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effectLst>
                <a:outerShdw blurRad="38100" dist="38100" dir="2700000" algn="tl">
                  <a:srgbClr val="000000">
                    <a:alpha val="43137"/>
                  </a:srgbClr>
                </a:outerShdw>
              </a:effectLst>
            </a:rPr>
            <a:t>INVOLVE THE RIGHT PEOPLE</a:t>
          </a:r>
          <a:br>
            <a:rPr lang="en-US" sz="3200" kern="1200" dirty="0" smtClean="0">
              <a:effectLst>
                <a:outerShdw blurRad="38100" dist="38100" dir="2700000" algn="tl">
                  <a:srgbClr val="000000">
                    <a:alpha val="43137"/>
                  </a:srgbClr>
                </a:outerShdw>
              </a:effectLst>
            </a:rPr>
          </a:br>
          <a:r>
            <a:rPr lang="en-US" sz="3200" kern="1200" dirty="0" smtClean="0">
              <a:effectLst>
                <a:outerShdw blurRad="38100" dist="38100" dir="2700000" algn="tl">
                  <a:srgbClr val="000000">
                    <a:alpha val="43137"/>
                  </a:srgbClr>
                </a:outerShdw>
              </a:effectLst>
            </a:rPr>
            <a:t>Include people in your organization that understand the end product and goals</a:t>
          </a:r>
          <a:endParaRPr lang="en-US" sz="3200" kern="1200" dirty="0">
            <a:effectLst>
              <a:outerShdw blurRad="38100" dist="38100" dir="2700000" algn="tl">
                <a:srgbClr val="000000">
                  <a:alpha val="43137"/>
                </a:srgbClr>
              </a:outerShdw>
            </a:effectLst>
          </a:endParaRPr>
        </a:p>
      </dsp:txBody>
      <dsp:txXfrm rot="-5400000">
        <a:off x="1423447" y="2943747"/>
        <a:ext cx="6576291" cy="1856752"/>
      </dsp:txXfrm>
    </dsp:sp>
    <dsp:sp modelId="{F5034101-5B7D-4FE7-B47A-5A48CF39606B}">
      <dsp:nvSpPr>
        <dsp:cNvPr id="0" name=""/>
        <dsp:cNvSpPr/>
      </dsp:nvSpPr>
      <dsp:spPr>
        <a:xfrm>
          <a:off x="144" y="3171255"/>
          <a:ext cx="1423302" cy="1401737"/>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smtClean="0"/>
            <a:t>3</a:t>
          </a:r>
          <a:endParaRPr lang="en-US" sz="4400" kern="1200" dirty="0"/>
        </a:p>
      </dsp:txBody>
      <dsp:txXfrm>
        <a:off x="68571" y="3239682"/>
        <a:ext cx="1286448" cy="126488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2/17/2016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4272368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2/17/2016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3581863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template can be used as a starter file for presenting training materials in a group setting.</a:t>
            </a:r>
          </a:p>
          <a:p>
            <a:endParaRPr lang="en-US" dirty="0" smtClean="0"/>
          </a:p>
          <a:p>
            <a:pPr lvl="0"/>
            <a:r>
              <a:rPr lang="en-US" sz="1200" b="1" dirty="0" smtClean="0"/>
              <a:t>Sections</a:t>
            </a:r>
            <a:endParaRPr lang="en-US" sz="1200" b="0" dirty="0" smtClean="0"/>
          </a:p>
          <a:p>
            <a:pPr lvl="0"/>
            <a:r>
              <a:rPr lang="en-US" sz="1200" b="0" dirty="0" smtClean="0"/>
              <a:t>Right-click on a slide to add sections.</a:t>
            </a:r>
            <a:r>
              <a:rPr lang="en-US" sz="1200" b="0" baseline="0" dirty="0" smtClean="0"/>
              <a:t> Sections can help to organize your slides or facilitate collaboration between multiple authors.</a:t>
            </a:r>
            <a:endParaRPr lang="en-US" sz="1200" b="0" dirty="0" smtClean="0"/>
          </a:p>
          <a:p>
            <a:pPr lvl="0"/>
            <a:endParaRPr lang="en-US" sz="1200" b="1" dirty="0" smtClean="0"/>
          </a:p>
          <a:p>
            <a:pPr lvl="0"/>
            <a:r>
              <a:rPr lang="en-US" sz="1200" b="1" dirty="0" smtClean="0"/>
              <a:t>Notes</a:t>
            </a:r>
          </a:p>
          <a:p>
            <a:pPr lvl="0"/>
            <a:r>
              <a:rPr lang="en-US" sz="1200" dirty="0" smtClean="0"/>
              <a:t>Use the Notes section for delivery notes or to provide additional details for the audience.</a:t>
            </a:r>
            <a:r>
              <a:rPr lang="en-US" sz="1200" baseline="0" dirty="0" smtClean="0"/>
              <a:t> View these notes in Presentation View during your presentation. </a:t>
            </a:r>
          </a:p>
          <a:p>
            <a:pPr lvl="0">
              <a:buFontTx/>
              <a:buNone/>
            </a:pPr>
            <a:r>
              <a:rPr lang="en-US" sz="1200" dirty="0" smtClean="0"/>
              <a:t>Keep in mind the font size (important for accessibility, visibility, videotaping, and online production)</a:t>
            </a:r>
          </a:p>
          <a:p>
            <a:pPr lvl="0"/>
            <a:endParaRPr lang="en-US" sz="1200" dirty="0" smtClean="0"/>
          </a:p>
          <a:p>
            <a:pPr lvl="0">
              <a:buFontTx/>
              <a:buNone/>
            </a:pPr>
            <a:r>
              <a:rPr lang="en-US" sz="1200" b="1" dirty="0" smtClean="0"/>
              <a:t>Coordinated colors </a:t>
            </a:r>
          </a:p>
          <a:p>
            <a:pPr lvl="0">
              <a:buFontTx/>
              <a:buNone/>
            </a:pPr>
            <a:r>
              <a:rPr lang="en-US" sz="1200" dirty="0" smtClean="0"/>
              <a:t>Pay particular attention to the graphs, charts, and text boxes.</a:t>
            </a:r>
            <a:r>
              <a:rPr lang="en-US" sz="1200" baseline="0" dirty="0" smtClean="0"/>
              <a:t> </a:t>
            </a:r>
            <a:endParaRPr lang="en-US" sz="1200" dirty="0" smtClean="0"/>
          </a:p>
          <a:p>
            <a:pPr lvl="0"/>
            <a:r>
              <a:rPr lang="en-US" sz="1200" dirty="0" smtClean="0"/>
              <a:t>Consider that attendees will print in black and white or </a:t>
            </a:r>
            <a:r>
              <a:rPr lang="en-US" sz="1200" dirty="0" err="1" smtClean="0"/>
              <a:t>grayscale</a:t>
            </a:r>
            <a:r>
              <a:rPr lang="en-US" sz="1200" dirty="0" smtClean="0"/>
              <a:t>. Run a test print to make sure your colors work when printed in pure black and white and </a:t>
            </a:r>
            <a:r>
              <a:rPr lang="en-US" sz="1200" dirty="0" err="1" smtClean="0"/>
              <a:t>grayscale</a:t>
            </a:r>
            <a:r>
              <a:rPr lang="en-US" sz="1200" dirty="0" smtClean="0"/>
              <a:t>.</a:t>
            </a:r>
          </a:p>
          <a:p>
            <a:pPr lvl="0">
              <a:buFontTx/>
              <a:buNone/>
            </a:pPr>
            <a:endParaRPr lang="en-US" sz="1200" dirty="0" smtClean="0"/>
          </a:p>
          <a:p>
            <a:pPr lvl="0">
              <a:buFontTx/>
              <a:buNone/>
            </a:pPr>
            <a:r>
              <a:rPr lang="en-US" sz="1200" b="1" dirty="0" smtClean="0"/>
              <a:t>Graphics, tables, and graphs</a:t>
            </a:r>
          </a:p>
          <a:p>
            <a:pPr lvl="0"/>
            <a:r>
              <a:rPr lang="en-US" sz="1200" dirty="0" smtClean="0"/>
              <a:t>Keep it simple: If possible, use consistent, non-distracting styles and colors.</a:t>
            </a:r>
          </a:p>
          <a:p>
            <a:pPr lvl="0"/>
            <a:r>
              <a:rPr lang="en-US" sz="1200" dirty="0" smtClean="0"/>
              <a:t>Label all graphs and tables.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slides to each topic section as necessary, including slides with tables, graphs, and images. </a:t>
            </a:r>
          </a:p>
          <a:p>
            <a:r>
              <a:rPr lang="en-US" dirty="0" smtClean="0"/>
              <a:t>See next section for sample</a:t>
            </a:r>
            <a:r>
              <a:rPr lang="en-US" baseline="0" dirty="0" smtClean="0"/>
              <a:t> </a:t>
            </a:r>
            <a:r>
              <a:rPr lang="en-US" dirty="0" smtClean="0"/>
              <a:t>table,</a:t>
            </a:r>
            <a:r>
              <a:rPr lang="en-US" baseline="0" dirty="0" smtClean="0"/>
              <a:t> graph, image, and video layouts. </a:t>
            </a: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slides to each topic section as necessary, including slides with tables, graphs, and images. </a:t>
            </a:r>
          </a:p>
          <a:p>
            <a:r>
              <a:rPr lang="en-US" dirty="0" smtClean="0"/>
              <a:t>See next section for sample</a:t>
            </a:r>
            <a:r>
              <a:rPr lang="en-US" baseline="0" dirty="0" smtClean="0"/>
              <a:t> </a:t>
            </a:r>
            <a:r>
              <a:rPr lang="en-US" dirty="0" smtClean="0"/>
              <a:t>table,</a:t>
            </a:r>
            <a:r>
              <a:rPr lang="en-US" baseline="0" dirty="0" smtClean="0"/>
              <a:t> graph, image, and video layouts. </a:t>
            </a: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slides to each topic section as necessary, including slides with tables, graphs, and images. </a:t>
            </a:r>
          </a:p>
          <a:p>
            <a:r>
              <a:rPr lang="en-US" dirty="0" smtClean="0"/>
              <a:t>See next section for sample</a:t>
            </a:r>
            <a:r>
              <a:rPr lang="en-US" baseline="0" dirty="0" smtClean="0"/>
              <a:t> </a:t>
            </a:r>
            <a:r>
              <a:rPr lang="en-US" dirty="0" smtClean="0"/>
              <a:t>table,</a:t>
            </a:r>
            <a:r>
              <a:rPr lang="en-US" baseline="0" dirty="0" smtClean="0"/>
              <a:t> graph, image, and video layouts. </a:t>
            </a: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slides to each topic section as necessary, including slides with tables, graphs, and images. </a:t>
            </a:r>
          </a:p>
          <a:p>
            <a:r>
              <a:rPr lang="en-US" dirty="0" smtClean="0"/>
              <a:t>See next section for sample</a:t>
            </a:r>
            <a:r>
              <a:rPr lang="en-US" baseline="0" dirty="0" smtClean="0"/>
              <a:t> </a:t>
            </a:r>
            <a:r>
              <a:rPr lang="en-US" dirty="0" smtClean="0"/>
              <a:t>table,</a:t>
            </a:r>
            <a:r>
              <a:rPr lang="en-US" baseline="0" dirty="0" smtClean="0"/>
              <a:t> graph, image, and video layouts. </a:t>
            </a: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1987" name="Rectangle 25"/>
          <p:cNvSpPr>
            <a:spLocks noGrp="1" noChangeArrowheads="1"/>
          </p:cNvSpPr>
          <p:nvPr>
            <p:ph type="ftr" sz="quarter" idx="4"/>
          </p:nvPr>
        </p:nvSpPr>
        <p:spPr>
          <a:noFill/>
        </p:spPr>
        <p:txBody>
          <a:bodyPr/>
          <a:lstStyle/>
          <a:p>
            <a:r>
              <a:rPr lang="en-US" dirty="0" smtClean="0"/>
              <a:t>Microsoft Confidential</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en-US" smtClean="0"/>
              <a:pPr/>
              <a:t>14</a:t>
            </a:fld>
            <a:endParaRPr lang="en-US" dirty="0" smtClean="0"/>
          </a:p>
        </p:txBody>
      </p:sp>
      <p:sp>
        <p:nvSpPr>
          <p:cNvPr id="41989" name="Rectangle 2"/>
          <p:cNvSpPr>
            <a:spLocks noGrp="1" noRot="1" noChangeAspect="1" noChangeArrowheads="1" noTextEdit="1"/>
          </p:cNvSpPr>
          <p:nvPr>
            <p:ph type="sldImg"/>
          </p:nvPr>
        </p:nvSpPr>
        <p:spPr>
          <a:xfrm>
            <a:off x="1143000" y="450850"/>
            <a:ext cx="4572000" cy="3429000"/>
          </a:xfrm>
          <a:ln/>
        </p:spPr>
      </p:sp>
      <p:sp>
        <p:nvSpPr>
          <p:cNvPr id="41990" name="Rectangle 3"/>
          <p:cNvSpPr>
            <a:spLocks noGrp="1" noChangeArrowheads="1"/>
          </p:cNvSpPr>
          <p:nvPr>
            <p:ph type="body" idx="1"/>
          </p:nvPr>
        </p:nvSpPr>
        <p:spPr>
          <a:xfrm>
            <a:off x="307492" y="4130104"/>
            <a:ext cx="6261652" cy="4554823"/>
          </a:xfrm>
          <a:noFill/>
          <a:ln/>
        </p:spPr>
        <p:txBody>
          <a:bodyPr/>
          <a:lstStyle/>
          <a:p>
            <a:pPr>
              <a:buFontTx/>
              <a:buNone/>
            </a:pP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3011" name="Rectangle 25"/>
          <p:cNvSpPr>
            <a:spLocks noGrp="1" noChangeArrowheads="1"/>
          </p:cNvSpPr>
          <p:nvPr>
            <p:ph type="ftr" sz="quarter" idx="4"/>
          </p:nvPr>
        </p:nvSpPr>
        <p:spPr>
          <a:noFill/>
        </p:spPr>
        <p:txBody>
          <a:bodyPr/>
          <a:lstStyle/>
          <a:p>
            <a:r>
              <a:rPr lang="en-US" dirty="0" smtClean="0"/>
              <a:t>Microsoft Confidential</a:t>
            </a:r>
          </a:p>
        </p:txBody>
      </p:sp>
      <p:sp>
        <p:nvSpPr>
          <p:cNvPr id="43012" name="Rectangle 26"/>
          <p:cNvSpPr>
            <a:spLocks noGrp="1" noChangeArrowheads="1"/>
          </p:cNvSpPr>
          <p:nvPr>
            <p:ph type="sldNum" sz="quarter" idx="5"/>
          </p:nvPr>
        </p:nvSpPr>
        <p:spPr>
          <a:noFill/>
        </p:spPr>
        <p:txBody>
          <a:bodyPr/>
          <a:lstStyle/>
          <a:p>
            <a:fld id="{B5FF76F4-FC11-42FE-9D94-04E3E6D16C06}" type="slidenum">
              <a:rPr lang="en-US" smtClean="0"/>
              <a:pPr/>
              <a:t>17</a:t>
            </a:fld>
            <a:endParaRPr lang="en-US" dirty="0" smtClean="0"/>
          </a:p>
        </p:txBody>
      </p:sp>
      <p:sp>
        <p:nvSpPr>
          <p:cNvPr id="43013" name="Rectangle 2"/>
          <p:cNvSpPr>
            <a:spLocks noGrp="1" noRot="1" noChangeAspect="1" noChangeArrowheads="1" noTextEdit="1"/>
          </p:cNvSpPr>
          <p:nvPr>
            <p:ph type="sldImg"/>
          </p:nvPr>
        </p:nvSpPr>
        <p:spPr>
          <a:xfrm>
            <a:off x="1143000" y="450850"/>
            <a:ext cx="4572000" cy="3429000"/>
          </a:xfrm>
          <a:ln/>
        </p:spPr>
      </p:sp>
      <p:sp>
        <p:nvSpPr>
          <p:cNvPr id="43014" name="Rectangle 3"/>
          <p:cNvSpPr>
            <a:spLocks noGrp="1" noChangeArrowheads="1"/>
          </p:cNvSpPr>
          <p:nvPr>
            <p:ph type="body" idx="1"/>
          </p:nvPr>
        </p:nvSpPr>
        <p:spPr>
          <a:xfrm>
            <a:off x="307492" y="4130103"/>
            <a:ext cx="6261652" cy="4603230"/>
          </a:xfrm>
          <a:noFill/>
          <a:ln/>
        </p:spPr>
        <p:txBody>
          <a:bodyPr/>
          <a:lstStyle/>
          <a:p>
            <a:r>
              <a:rPr lang="en-US" dirty="0" smtClean="0"/>
              <a:t>Is your presentation as crisp as possible? Consider moving extra content to the appendix.</a:t>
            </a:r>
          </a:p>
          <a:p>
            <a:r>
              <a:rPr lang="en-US" dirty="0" smtClean="0"/>
              <a:t>Use appendix slides to store content that you might want to refer to during the Question slide or that may be useful for attendees to investigate deeper in the future.</a:t>
            </a:r>
          </a:p>
          <a:p>
            <a:pPr>
              <a:buFontTx/>
              <a:buNone/>
            </a:pPr>
            <a:endParaRPr lang="en-US" dirty="0" smtClean="0"/>
          </a:p>
          <a:p>
            <a:endParaRPr lang="en-US" dirty="0" smtClean="0"/>
          </a:p>
          <a:p>
            <a:endParaRPr lang="en-US" dirty="0" smtClean="0"/>
          </a:p>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 a section header for each of the topics, so there is a clear transition to the audience. </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What</a:t>
            </a:r>
            <a:r>
              <a:rPr lang="en-US" b="0" baseline="0" dirty="0" smtClean="0"/>
              <a:t> will the audience be able to do after this training is complete?</a:t>
            </a:r>
            <a:r>
              <a:rPr lang="en-US" dirty="0" smtClean="0"/>
              <a:t> Briefly describe each objective how the audience</a:t>
            </a:r>
            <a:r>
              <a:rPr lang="en-US" baseline="0" dirty="0" smtClean="0"/>
              <a:t> </a:t>
            </a:r>
            <a:r>
              <a:rPr lang="en-US" dirty="0" smtClean="0"/>
              <a:t>will benefit from this</a:t>
            </a:r>
            <a:r>
              <a:rPr lang="en-US" baseline="0" dirty="0" smtClean="0"/>
              <a:t> presentation.</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This is another option</a:t>
            </a:r>
            <a:r>
              <a:rPr lang="en-US" sz="1200" baseline="0" dirty="0" smtClean="0"/>
              <a:t> for an Overview slide.</a:t>
            </a:r>
            <a:endParaRPr lang="en-US" sz="1200" dirty="0" smtClean="0"/>
          </a:p>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2/17/2016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2/17/2016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2/17/2016</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2/17/2016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2/17/2016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2/17/2016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2/17/2016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2/17/2016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2/17/2016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2/17/2016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2/17/2016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2/17/2016</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5.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6.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7.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8.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6.jpeg"/><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7.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9.xm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10.xml"/><Relationship Id="rId5" Type="http://schemas.openxmlformats.org/officeDocument/2006/relationships/image" Target="../media/image10.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676400" y="1219200"/>
            <a:ext cx="7094624" cy="2003425"/>
          </a:xfrm>
        </p:spPr>
        <p:txBody>
          <a:bodyPr>
            <a:normAutofit fontScale="90000"/>
          </a:bodyPr>
          <a:lstStyle/>
          <a:p>
            <a:r>
              <a:rPr lang="en-US" sz="7300" dirty="0" smtClean="0"/>
              <a:t>Going Paperless…</a:t>
            </a:r>
            <a:br>
              <a:rPr lang="en-US" sz="7300" dirty="0" smtClean="0"/>
            </a:br>
            <a:r>
              <a:rPr lang="en-US" dirty="0" smtClean="0"/>
              <a:t>“Why did we want to do this?”</a:t>
            </a:r>
            <a:endParaRPr lang="en-US" dirty="0"/>
          </a:p>
        </p:txBody>
      </p:sp>
      <p:sp>
        <p:nvSpPr>
          <p:cNvPr id="3" name="Subtitle 2"/>
          <p:cNvSpPr>
            <a:spLocks noGrp="1"/>
          </p:cNvSpPr>
          <p:nvPr>
            <p:ph type="subTitle" idx="1"/>
            <p:custDataLst>
              <p:tags r:id="rId3"/>
            </p:custDataLst>
          </p:nvPr>
        </p:nvSpPr>
        <p:spPr>
          <a:xfrm>
            <a:off x="4038600" y="5029200"/>
            <a:ext cx="4772528" cy="1371600"/>
          </a:xfrm>
        </p:spPr>
        <p:txBody>
          <a:bodyPr>
            <a:normAutofit/>
          </a:bodyPr>
          <a:lstStyle/>
          <a:p>
            <a:r>
              <a:rPr lang="en-US" sz="2400" dirty="0" smtClean="0">
                <a:latin typeface="+mn-lt"/>
              </a:rPr>
              <a:t>Colleen </a:t>
            </a:r>
            <a:r>
              <a:rPr lang="en-US" sz="2400" dirty="0" err="1" smtClean="0">
                <a:latin typeface="+mn-lt"/>
              </a:rPr>
              <a:t>Mulvey</a:t>
            </a:r>
            <a:r>
              <a:rPr lang="en-US" sz="2400" dirty="0" smtClean="0">
                <a:latin typeface="+mn-lt"/>
              </a:rPr>
              <a:t>, MMC</a:t>
            </a:r>
          </a:p>
          <a:p>
            <a:r>
              <a:rPr lang="en-US" sz="2400" dirty="0" smtClean="0">
                <a:latin typeface="+mn-lt"/>
              </a:rPr>
              <a:t>Gretchen Gordon, CMC</a:t>
            </a:r>
          </a:p>
          <a:p>
            <a:r>
              <a:rPr lang="en-US" sz="2400" dirty="0" smtClean="0">
                <a:latin typeface="+mn-lt"/>
              </a:rPr>
              <a:t>February 18, 2016</a:t>
            </a:r>
            <a:endParaRPr lang="en-US" sz="2400" dirty="0">
              <a:latin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50837"/>
            <a:ext cx="5559552" cy="914400"/>
          </a:xfrm>
        </p:spPr>
        <p:txBody>
          <a:bodyPr/>
          <a:lstStyle/>
          <a:p>
            <a:pPr algn="ctr"/>
            <a:r>
              <a:rPr lang="en-US" dirty="0" smtClean="0"/>
              <a:t>HOW DID WE START?</a:t>
            </a:r>
            <a:endParaRPr lang="en-US" dirty="0"/>
          </a:p>
        </p:txBody>
      </p:sp>
      <p:sp>
        <p:nvSpPr>
          <p:cNvPr id="4" name="Content Placeholder 3"/>
          <p:cNvSpPr>
            <a:spLocks noGrp="1"/>
          </p:cNvSpPr>
          <p:nvPr>
            <p:ph idx="1"/>
          </p:nvPr>
        </p:nvSpPr>
        <p:spPr>
          <a:xfrm>
            <a:off x="838200" y="1295400"/>
            <a:ext cx="7924800" cy="2209800"/>
          </a:xfrm>
        </p:spPr>
        <p:txBody>
          <a:bodyPr>
            <a:normAutofit/>
          </a:bodyPr>
          <a:lstStyle/>
          <a:p>
            <a:r>
              <a:rPr lang="en-US" dirty="0" smtClean="0"/>
              <a:t>In 2012, Cedar </a:t>
            </a:r>
            <a:r>
              <a:rPr lang="en-US" dirty="0" smtClean="0"/>
              <a:t>Hills </a:t>
            </a:r>
            <a:r>
              <a:rPr lang="en-US" dirty="0" smtClean="0"/>
              <a:t>started providing the City Council with their meeting packets electronically instead of providing paper copies of the packet.</a:t>
            </a:r>
            <a:endParaRPr lang="en-US" dirty="0"/>
          </a:p>
        </p:txBody>
      </p:sp>
      <p:sp>
        <p:nvSpPr>
          <p:cNvPr id="7" name="TextBox 6"/>
          <p:cNvSpPr txBox="1"/>
          <p:nvPr/>
        </p:nvSpPr>
        <p:spPr>
          <a:xfrm>
            <a:off x="921488" y="3352800"/>
            <a:ext cx="7848600" cy="2985433"/>
          </a:xfrm>
          <a:prstGeom prst="rect">
            <a:avLst/>
          </a:prstGeom>
          <a:noFill/>
        </p:spPr>
        <p:txBody>
          <a:bodyPr wrap="square" rtlCol="0">
            <a:spAutoFit/>
          </a:bodyPr>
          <a:lstStyle/>
          <a:p>
            <a:pPr algn="ctr"/>
            <a:r>
              <a:rPr lang="en-US" sz="2400" dirty="0" smtClean="0">
                <a:solidFill>
                  <a:srgbClr val="0070C0"/>
                </a:solidFill>
              </a:rPr>
              <a:t>Conservatively, we estimated that we were spending about</a:t>
            </a:r>
          </a:p>
          <a:p>
            <a:pPr algn="ctr"/>
            <a:r>
              <a:rPr lang="en-US" sz="3600" b="1" dirty="0" smtClean="0">
                <a:solidFill>
                  <a:srgbClr val="C00000"/>
                </a:solidFill>
              </a:rPr>
              <a:t>$1,305 PER MONTH</a:t>
            </a:r>
          </a:p>
          <a:p>
            <a:pPr algn="ctr"/>
            <a:r>
              <a:rPr lang="en-US" sz="2400" dirty="0" smtClean="0">
                <a:solidFill>
                  <a:srgbClr val="0070C0"/>
                </a:solidFill>
              </a:rPr>
              <a:t>to manually copy, assemble, and deliver meeting packets</a:t>
            </a:r>
          </a:p>
          <a:p>
            <a:pPr algn="ctr"/>
            <a:r>
              <a:rPr lang="en-US" sz="4000" b="1" i="1" dirty="0" smtClean="0">
                <a:solidFill>
                  <a:srgbClr val="C00000"/>
                </a:solidFill>
              </a:rPr>
              <a:t>THAT IS $15,660 ANNUALLY!</a:t>
            </a:r>
          </a:p>
          <a:p>
            <a:pPr algn="ctr"/>
            <a:r>
              <a:rPr lang="en-US" sz="3200" dirty="0" smtClean="0">
                <a:solidFill>
                  <a:srgbClr val="003300"/>
                </a:solidFill>
              </a:rPr>
              <a:t>With the savings, we allocated funds to purchase tablets for the City Council.</a:t>
            </a:r>
            <a:endParaRPr lang="en-US" sz="2800" dirty="0">
              <a:solidFill>
                <a:srgbClr val="003300"/>
              </a:solidFill>
            </a:endParaRPr>
          </a:p>
        </p:txBody>
      </p:sp>
      <p:pic>
        <p:nvPicPr>
          <p:cNvPr id="3074" name="Picture 2" descr="http://www.healthygamer.org/healthygamer/wp-content/uploads/2015/06/baby_steps.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324600" y="350837"/>
            <a:ext cx="2630481" cy="9747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41248" y="152400"/>
            <a:ext cx="8074152" cy="1143000"/>
          </a:xfrm>
        </p:spPr>
        <p:txBody>
          <a:bodyPr/>
          <a:lstStyle/>
          <a:p>
            <a:pPr algn="ctr"/>
            <a:r>
              <a:rPr lang="en-US" dirty="0" smtClean="0"/>
              <a:t>WHAT </a:t>
            </a:r>
            <a:r>
              <a:rPr lang="en-US" dirty="0" smtClean="0"/>
              <a:t>ELSE ARE WE DOING?</a:t>
            </a:r>
            <a:endParaRPr lang="en-US" dirty="0"/>
          </a:p>
        </p:txBody>
      </p:sp>
      <p:sp>
        <p:nvSpPr>
          <p:cNvPr id="4" name="Content Placeholder 3"/>
          <p:cNvSpPr>
            <a:spLocks noGrp="1"/>
          </p:cNvSpPr>
          <p:nvPr>
            <p:ph idx="1"/>
          </p:nvPr>
        </p:nvSpPr>
        <p:spPr>
          <a:xfrm>
            <a:off x="845288" y="1066800"/>
            <a:ext cx="7924800" cy="2209800"/>
          </a:xfrm>
        </p:spPr>
        <p:txBody>
          <a:bodyPr>
            <a:normAutofit fontScale="85000" lnSpcReduction="20000"/>
          </a:bodyPr>
          <a:lstStyle/>
          <a:p>
            <a:r>
              <a:rPr lang="en-US" dirty="0" smtClean="0"/>
              <a:t>In August 2015, we started the process of “going paperless” with our monthly utility bills and newsletter.  We started to advertise months in advance that we would be offering paperless billing.  If residents still wanted to receive a paper bill and newsletter, they would be assessed $1.35 per month.</a:t>
            </a:r>
            <a:endParaRPr lang="en-US" dirty="0"/>
          </a:p>
        </p:txBody>
      </p:sp>
      <p:sp>
        <p:nvSpPr>
          <p:cNvPr id="7" name="TextBox 6"/>
          <p:cNvSpPr txBox="1"/>
          <p:nvPr/>
        </p:nvSpPr>
        <p:spPr>
          <a:xfrm>
            <a:off x="4845788" y="3352800"/>
            <a:ext cx="3924300" cy="1508105"/>
          </a:xfrm>
          <a:prstGeom prst="rect">
            <a:avLst/>
          </a:prstGeom>
          <a:noFill/>
        </p:spPr>
        <p:txBody>
          <a:bodyPr wrap="square" rtlCol="0">
            <a:spAutoFit/>
          </a:bodyPr>
          <a:lstStyle/>
          <a:p>
            <a:pPr algn="ctr"/>
            <a:r>
              <a:rPr lang="en-US" sz="2800" dirty="0" smtClean="0">
                <a:solidFill>
                  <a:srgbClr val="0070C0"/>
                </a:solidFill>
              </a:rPr>
              <a:t>Our typical cost to pay for printing &amp; postage was:</a:t>
            </a:r>
          </a:p>
          <a:p>
            <a:pPr algn="ctr"/>
            <a:r>
              <a:rPr lang="en-US" sz="3600" b="1" dirty="0" smtClean="0">
                <a:solidFill>
                  <a:srgbClr val="C00000"/>
                </a:solidFill>
              </a:rPr>
              <a:t>$1,530 PER MONTH</a:t>
            </a:r>
          </a:p>
        </p:txBody>
      </p:sp>
      <p:pic>
        <p:nvPicPr>
          <p:cNvPr id="4098" name="Picture 2" descr="http://biels.com/wp-content/uploads/2014/03/paperlessinvoicing.jpg"/>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855034" y="3276600"/>
            <a:ext cx="3990754" cy="17716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55034" y="5334000"/>
            <a:ext cx="8060366" cy="1015663"/>
          </a:xfrm>
          <a:prstGeom prst="rect">
            <a:avLst/>
          </a:prstGeom>
        </p:spPr>
        <p:txBody>
          <a:bodyPr wrap="square">
            <a:spAutoFit/>
          </a:bodyPr>
          <a:lstStyle/>
          <a:p>
            <a:pPr algn="ctr"/>
            <a:r>
              <a:rPr lang="en-US" sz="2000" dirty="0">
                <a:solidFill>
                  <a:srgbClr val="0070C0"/>
                </a:solidFill>
              </a:rPr>
              <a:t>We have about 56% of our residents </a:t>
            </a:r>
            <a:r>
              <a:rPr lang="en-US" sz="2000" dirty="0" smtClean="0">
                <a:solidFill>
                  <a:srgbClr val="0070C0"/>
                </a:solidFill>
              </a:rPr>
              <a:t>using our </a:t>
            </a:r>
            <a:r>
              <a:rPr lang="en-US" sz="2000" dirty="0">
                <a:solidFill>
                  <a:srgbClr val="0070C0"/>
                </a:solidFill>
              </a:rPr>
              <a:t>paperless billing option.  </a:t>
            </a:r>
            <a:r>
              <a:rPr lang="en-US" sz="2000" dirty="0" smtClean="0">
                <a:solidFill>
                  <a:srgbClr val="0070C0"/>
                </a:solidFill>
              </a:rPr>
              <a:t/>
            </a:r>
            <a:br>
              <a:rPr lang="en-US" sz="2000" dirty="0" smtClean="0">
                <a:solidFill>
                  <a:srgbClr val="0070C0"/>
                </a:solidFill>
              </a:rPr>
            </a:br>
            <a:r>
              <a:rPr lang="en-US" sz="2000" dirty="0" smtClean="0">
                <a:solidFill>
                  <a:srgbClr val="0070C0"/>
                </a:solidFill>
              </a:rPr>
              <a:t>The </a:t>
            </a:r>
            <a:r>
              <a:rPr lang="en-US" sz="2000" dirty="0">
                <a:solidFill>
                  <a:srgbClr val="0070C0"/>
                </a:solidFill>
              </a:rPr>
              <a:t>remaining residents are assessed the $1.35/month fee and </a:t>
            </a:r>
            <a:r>
              <a:rPr lang="en-US" sz="2000" dirty="0" smtClean="0">
                <a:solidFill>
                  <a:srgbClr val="0070C0"/>
                </a:solidFill>
              </a:rPr>
              <a:t/>
            </a:r>
            <a:br>
              <a:rPr lang="en-US" sz="2000" dirty="0" smtClean="0">
                <a:solidFill>
                  <a:srgbClr val="0070C0"/>
                </a:solidFill>
              </a:rPr>
            </a:br>
            <a:r>
              <a:rPr lang="en-US" sz="2000" dirty="0" smtClean="0">
                <a:solidFill>
                  <a:srgbClr val="0070C0"/>
                </a:solidFill>
              </a:rPr>
              <a:t>it covers our costs for printing and mailing the paper bill and newsletter</a:t>
            </a:r>
            <a:endParaRPr lang="en-US" sz="2000" dirty="0">
              <a:solidFill>
                <a:srgbClr val="0070C0"/>
              </a:solidFill>
            </a:endParaRPr>
          </a:p>
        </p:txBody>
      </p:sp>
    </p:spTree>
    <p:custDataLst>
      <p:tags r:id="rId1"/>
    </p:custDataLst>
    <p:extLst>
      <p:ext uri="{BB962C8B-B14F-4D97-AF65-F5344CB8AC3E}">
        <p14:creationId xmlns:p14="http://schemas.microsoft.com/office/powerpoint/2010/main" val="1343820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228600"/>
            <a:ext cx="8074152" cy="838200"/>
          </a:xfrm>
        </p:spPr>
        <p:txBody>
          <a:bodyPr/>
          <a:lstStyle/>
          <a:p>
            <a:pPr algn="ctr"/>
            <a:r>
              <a:rPr lang="en-US" b="1" dirty="0" smtClean="0">
                <a:solidFill>
                  <a:srgbClr val="0070C0"/>
                </a:solidFill>
              </a:rPr>
              <a:t>IS THERE MORE?  </a:t>
            </a:r>
            <a:r>
              <a:rPr lang="en-US" b="1" i="1" dirty="0" smtClean="0">
                <a:solidFill>
                  <a:srgbClr val="0070C0"/>
                </a:solidFill>
              </a:rPr>
              <a:t>YES!</a:t>
            </a:r>
            <a:endParaRPr lang="en-US" b="1" i="1" dirty="0">
              <a:solidFill>
                <a:srgbClr val="0070C0"/>
              </a:solidFill>
            </a:endParaRPr>
          </a:p>
        </p:txBody>
      </p:sp>
      <p:sp>
        <p:nvSpPr>
          <p:cNvPr id="4" name="Content Placeholder 3"/>
          <p:cNvSpPr>
            <a:spLocks noGrp="1"/>
          </p:cNvSpPr>
          <p:nvPr>
            <p:ph idx="1"/>
          </p:nvPr>
        </p:nvSpPr>
        <p:spPr>
          <a:xfrm>
            <a:off x="838200" y="1066800"/>
            <a:ext cx="7924800" cy="5562600"/>
          </a:xfrm>
        </p:spPr>
        <p:txBody>
          <a:bodyPr>
            <a:normAutofit fontScale="92500" lnSpcReduction="10000"/>
          </a:bodyPr>
          <a:lstStyle/>
          <a:p>
            <a:pPr marL="0" indent="0">
              <a:buNone/>
            </a:pPr>
            <a:r>
              <a:rPr lang="en-US" dirty="0" smtClean="0"/>
              <a:t>Right now we are converting and creating our city forms in an “all-electronic” format.  </a:t>
            </a:r>
          </a:p>
          <a:p>
            <a:pPr marL="0" indent="0">
              <a:buNone/>
            </a:pPr>
            <a:r>
              <a:rPr lang="en-US" dirty="0" smtClean="0"/>
              <a:t>USERS CAN:</a:t>
            </a:r>
          </a:p>
          <a:p>
            <a:pPr lvl="1"/>
            <a:r>
              <a:rPr lang="en-US" dirty="0" smtClean="0"/>
              <a:t>Complete the form</a:t>
            </a:r>
          </a:p>
          <a:p>
            <a:pPr lvl="1"/>
            <a:r>
              <a:rPr lang="en-US" dirty="0" smtClean="0"/>
              <a:t>Electronically sign the form</a:t>
            </a:r>
          </a:p>
          <a:p>
            <a:pPr lvl="1"/>
            <a:r>
              <a:rPr lang="en-US" dirty="0" smtClean="0"/>
              <a:t>Pay any associated fee</a:t>
            </a:r>
          </a:p>
          <a:p>
            <a:pPr lvl="1"/>
            <a:r>
              <a:rPr lang="en-US" dirty="0" smtClean="0"/>
              <a:t>Electronically submit form </a:t>
            </a:r>
          </a:p>
          <a:p>
            <a:pPr lvl="1"/>
            <a:r>
              <a:rPr lang="en-US" dirty="0" smtClean="0"/>
              <a:t>PDF or </a:t>
            </a:r>
            <a:r>
              <a:rPr lang="en-US" dirty="0"/>
              <a:t>p</a:t>
            </a:r>
            <a:r>
              <a:rPr lang="en-US" dirty="0" smtClean="0"/>
              <a:t>rint completed </a:t>
            </a:r>
            <a:br>
              <a:rPr lang="en-US" dirty="0" smtClean="0"/>
            </a:br>
            <a:r>
              <a:rPr lang="en-US" dirty="0" smtClean="0"/>
              <a:t>form</a:t>
            </a:r>
          </a:p>
          <a:p>
            <a:pPr marL="457200" lvl="1" indent="0">
              <a:buNone/>
            </a:pPr>
            <a:r>
              <a:rPr lang="en-US" dirty="0" smtClean="0"/>
              <a:t>Take care of essential tasks </a:t>
            </a:r>
            <a:br>
              <a:rPr lang="en-US" dirty="0" smtClean="0"/>
            </a:br>
            <a:r>
              <a:rPr lang="en-US" dirty="0" smtClean="0"/>
              <a:t>without leaving home &amp; </a:t>
            </a:r>
            <a:br>
              <a:rPr lang="en-US" dirty="0" smtClean="0"/>
            </a:br>
            <a:r>
              <a:rPr lang="en-US" dirty="0" smtClean="0"/>
              <a:t>when it’s most convenient </a:t>
            </a:r>
            <a:br>
              <a:rPr lang="en-US" dirty="0" smtClean="0"/>
            </a:br>
            <a:r>
              <a:rPr lang="en-US" dirty="0" smtClean="0"/>
              <a:t>for them.</a:t>
            </a:r>
          </a:p>
        </p:txBody>
      </p:sp>
      <p:pic>
        <p:nvPicPr>
          <p:cNvPr id="5122" name="Picture 2" descr="http://worktos.com/wp-content/uploads/2014/10/0625_workfromhome_630x420-scaled1000.jpg"/>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5314507" y="3505200"/>
            <a:ext cx="3508744" cy="26035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19223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971800" y="914400"/>
            <a:ext cx="5635752" cy="838200"/>
          </a:xfrm>
        </p:spPr>
        <p:txBody>
          <a:bodyPr/>
          <a:lstStyle/>
          <a:p>
            <a:pPr algn="ctr"/>
            <a:r>
              <a:rPr lang="en-US" b="1" dirty="0" smtClean="0">
                <a:solidFill>
                  <a:srgbClr val="0070C0"/>
                </a:solidFill>
              </a:rPr>
              <a:t>IS THERE MORE?  </a:t>
            </a:r>
            <a:r>
              <a:rPr lang="en-US" b="1" i="1" dirty="0" smtClean="0">
                <a:solidFill>
                  <a:srgbClr val="0070C0"/>
                </a:solidFill>
              </a:rPr>
              <a:t>YES!</a:t>
            </a:r>
            <a:endParaRPr lang="en-US" b="1" i="1" dirty="0">
              <a:solidFill>
                <a:srgbClr val="0070C0"/>
              </a:solidFill>
            </a:endParaRPr>
          </a:p>
        </p:txBody>
      </p:sp>
      <p:sp>
        <p:nvSpPr>
          <p:cNvPr id="4" name="Content Placeholder 3"/>
          <p:cNvSpPr>
            <a:spLocks noGrp="1"/>
          </p:cNvSpPr>
          <p:nvPr>
            <p:ph idx="1"/>
          </p:nvPr>
        </p:nvSpPr>
        <p:spPr>
          <a:xfrm>
            <a:off x="838200" y="1828800"/>
            <a:ext cx="7924800" cy="4495800"/>
          </a:xfrm>
        </p:spPr>
        <p:txBody>
          <a:bodyPr>
            <a:normAutofit/>
          </a:bodyPr>
          <a:lstStyle/>
          <a:p>
            <a:pPr marL="0" indent="0">
              <a:buNone/>
            </a:pPr>
            <a:r>
              <a:rPr lang="en-US" dirty="0" smtClean="0"/>
              <a:t>WE CAN:</a:t>
            </a:r>
          </a:p>
          <a:p>
            <a:pPr lvl="1"/>
            <a:r>
              <a:rPr lang="en-US" dirty="0" smtClean="0"/>
              <a:t>Automate routing of forms to various departments for review and/or approval</a:t>
            </a:r>
          </a:p>
          <a:p>
            <a:pPr lvl="1"/>
            <a:r>
              <a:rPr lang="en-US" dirty="0" smtClean="0"/>
              <a:t>Streamline how forms are received to avoid lost or misplaced forms</a:t>
            </a:r>
          </a:p>
          <a:p>
            <a:pPr lvl="1"/>
            <a:r>
              <a:rPr lang="en-US" dirty="0" smtClean="0"/>
              <a:t>Have an electronic version of the form to retain and store instead of paper forms</a:t>
            </a:r>
          </a:p>
          <a:p>
            <a:pPr lvl="1"/>
            <a:r>
              <a:rPr lang="en-US" dirty="0" smtClean="0"/>
              <a:t>Easily search and retrieve forms electronically instead of looking for a paper copy</a:t>
            </a:r>
          </a:p>
        </p:txBody>
      </p:sp>
      <p:pic>
        <p:nvPicPr>
          <p:cNvPr id="6146" name="Picture 2" descr="http://recruiterbox.com/blog/wp-content/uploads/2013/08/small__82332882873.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 y="152400"/>
            <a:ext cx="3048000" cy="20288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38795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609600"/>
            <a:ext cx="4343400" cy="1362075"/>
          </a:xfrm>
        </p:spPr>
        <p:txBody>
          <a:bodyPr/>
          <a:lstStyle/>
          <a:p>
            <a:pPr algn="ctr"/>
            <a:r>
              <a:rPr lang="en-US" dirty="0" smtClean="0"/>
              <a:t>What products </a:t>
            </a:r>
            <a:br>
              <a:rPr lang="en-US" dirty="0" smtClean="0"/>
            </a:br>
            <a:r>
              <a:rPr lang="en-US" dirty="0" smtClean="0"/>
              <a:t>are we using?</a:t>
            </a:r>
            <a:endParaRPr lang="en-US" dirty="0"/>
          </a:p>
        </p:txBody>
      </p:sp>
      <p:sp>
        <p:nvSpPr>
          <p:cNvPr id="3" name="TextBox 2"/>
          <p:cNvSpPr txBox="1"/>
          <p:nvPr/>
        </p:nvSpPr>
        <p:spPr>
          <a:xfrm>
            <a:off x="304800" y="3276600"/>
            <a:ext cx="4038600" cy="2677656"/>
          </a:xfrm>
          <a:prstGeom prst="rect">
            <a:avLst/>
          </a:prstGeom>
          <a:noFill/>
        </p:spPr>
        <p:txBody>
          <a:bodyPr wrap="square" rtlCol="0">
            <a:spAutoFit/>
          </a:bodyPr>
          <a:lstStyle/>
          <a:p>
            <a:pPr algn="ctr"/>
            <a:r>
              <a:rPr lang="en-US" sz="2400" b="1" dirty="0" smtClean="0">
                <a:solidFill>
                  <a:srgbClr val="0070C0"/>
                </a:solidFill>
              </a:rPr>
              <a:t>FREE PRODUCTS</a:t>
            </a:r>
          </a:p>
          <a:p>
            <a:pPr marL="342900" indent="-342900">
              <a:buFont typeface="Wingdings" panose="05000000000000000000" pitchFamily="2" charset="2"/>
              <a:buChar char="ü"/>
            </a:pPr>
            <a:r>
              <a:rPr lang="en-US" sz="2400" u="sng" dirty="0" err="1" smtClean="0"/>
              <a:t>DropBox</a:t>
            </a:r>
            <a:r>
              <a:rPr lang="en-US" sz="2400" dirty="0" smtClean="0"/>
              <a:t>: For sending large electronic files, such as our agenda packet</a:t>
            </a:r>
          </a:p>
          <a:p>
            <a:pPr marL="342900" indent="-342900">
              <a:buFont typeface="Wingdings" panose="05000000000000000000" pitchFamily="2" charset="2"/>
              <a:buChar char="ü"/>
            </a:pPr>
            <a:r>
              <a:rPr lang="en-US" sz="2400" u="sng" dirty="0" smtClean="0"/>
              <a:t>Adobe Acrobat</a:t>
            </a:r>
            <a:r>
              <a:rPr lang="en-US" sz="2400" dirty="0" smtClean="0"/>
              <a:t>: Creating viewable and fillable PDF copies of some documents</a:t>
            </a:r>
          </a:p>
        </p:txBody>
      </p:sp>
      <p:sp>
        <p:nvSpPr>
          <p:cNvPr id="5" name="TextBox 4"/>
          <p:cNvSpPr txBox="1"/>
          <p:nvPr/>
        </p:nvSpPr>
        <p:spPr>
          <a:xfrm>
            <a:off x="4541874" y="2133600"/>
            <a:ext cx="4297326" cy="4524315"/>
          </a:xfrm>
          <a:prstGeom prst="rect">
            <a:avLst/>
          </a:prstGeom>
          <a:noFill/>
        </p:spPr>
        <p:txBody>
          <a:bodyPr wrap="square" rtlCol="0">
            <a:spAutoFit/>
          </a:bodyPr>
          <a:lstStyle/>
          <a:p>
            <a:pPr algn="ctr"/>
            <a:r>
              <a:rPr lang="en-US" sz="2400" b="1" dirty="0" smtClean="0">
                <a:solidFill>
                  <a:srgbClr val="0070C0"/>
                </a:solidFill>
              </a:rPr>
              <a:t>OTHER PRODUCTS</a:t>
            </a:r>
          </a:p>
          <a:p>
            <a:pPr marL="342900" indent="-342900">
              <a:buFont typeface="Wingdings" panose="05000000000000000000" pitchFamily="2" charset="2"/>
              <a:buChar char="ü"/>
            </a:pPr>
            <a:r>
              <a:rPr lang="en-US" sz="2200" u="sng" dirty="0" err="1" smtClean="0"/>
              <a:t>Seamlessdocs</a:t>
            </a:r>
            <a:r>
              <a:rPr lang="en-US" sz="2200" dirty="0" smtClean="0"/>
              <a:t>: Used to create our electronic forms, GRAMA Portal</a:t>
            </a:r>
          </a:p>
          <a:p>
            <a:pPr marL="342900" indent="-342900">
              <a:buFont typeface="Wingdings" panose="05000000000000000000" pitchFamily="2" charset="2"/>
              <a:buChar char="ü"/>
            </a:pPr>
            <a:r>
              <a:rPr lang="en-US" sz="2200" u="sng" dirty="0" smtClean="0"/>
              <a:t>Adobe Acrobat Professional</a:t>
            </a:r>
            <a:r>
              <a:rPr lang="en-US" sz="2200" dirty="0" smtClean="0"/>
              <a:t>: More protected redaction of GRAMA requests</a:t>
            </a:r>
          </a:p>
          <a:p>
            <a:pPr marL="342900" indent="-342900">
              <a:buFont typeface="Wingdings" panose="05000000000000000000" pitchFamily="2" charset="2"/>
              <a:buChar char="ü"/>
            </a:pPr>
            <a:r>
              <a:rPr lang="en-US" sz="2200" u="sng" dirty="0" err="1" smtClean="0"/>
              <a:t>Cloudspeaker</a:t>
            </a:r>
            <a:r>
              <a:rPr lang="en-US" sz="2200" dirty="0" smtClean="0"/>
              <a:t>:  Automates </a:t>
            </a:r>
            <a:br>
              <a:rPr lang="en-US" sz="2200" dirty="0" smtClean="0"/>
            </a:br>
            <a:r>
              <a:rPr lang="en-US" sz="2200" dirty="0" smtClean="0"/>
              <a:t>e-mail transmission to end-users; ties to billing program</a:t>
            </a:r>
          </a:p>
          <a:p>
            <a:pPr marL="342900" indent="-342900">
              <a:buFont typeface="Wingdings" panose="05000000000000000000" pitchFamily="2" charset="2"/>
              <a:buChar char="ü"/>
            </a:pPr>
            <a:r>
              <a:rPr lang="en-US" sz="2200" u="sng" dirty="0" err="1" smtClean="0"/>
              <a:t>XpressBillpay</a:t>
            </a:r>
            <a:r>
              <a:rPr lang="en-US" sz="2200" dirty="0" smtClean="0"/>
              <a:t>:  Processes payments for on-line transactions</a:t>
            </a:r>
            <a:endParaRPr lang="en-US" sz="22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828800" y="228600"/>
            <a:ext cx="7086600"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56437" y="3016102"/>
            <a:ext cx="2187761" cy="2677656"/>
          </a:xfrm>
          <a:prstGeom prst="rect">
            <a:avLst/>
          </a:prstGeom>
          <a:noFill/>
        </p:spPr>
        <p:txBody>
          <a:bodyPr wrap="square" rtlCol="0">
            <a:spAutoFit/>
          </a:bodyPr>
          <a:lstStyle/>
          <a:p>
            <a:pPr algn="ctr"/>
            <a:r>
              <a:rPr lang="en-US" sz="2800" b="1" dirty="0" smtClean="0">
                <a:solidFill>
                  <a:srgbClr val="00B0F0"/>
                </a:solidFill>
              </a:rPr>
              <a:t>SAMPLE FORM</a:t>
            </a:r>
          </a:p>
          <a:p>
            <a:pPr algn="ctr"/>
            <a:r>
              <a:rPr lang="en-US" sz="2800" b="1" dirty="0" smtClean="0">
                <a:solidFill>
                  <a:srgbClr val="00B0F0"/>
                </a:solidFill>
              </a:rPr>
              <a:t>CREATED FROM </a:t>
            </a:r>
          </a:p>
          <a:p>
            <a:pPr algn="ctr"/>
            <a:r>
              <a:rPr lang="en-US" sz="2800" b="1" dirty="0" smtClean="0">
                <a:solidFill>
                  <a:srgbClr val="00B0F0"/>
                </a:solidFill>
              </a:rPr>
              <a:t>EXISTING PDF</a:t>
            </a:r>
            <a:endParaRPr lang="en-US" sz="2800" b="1" dirty="0">
              <a:solidFill>
                <a:srgbClr val="00B0F0"/>
              </a:solidFill>
            </a:endParaRPr>
          </a:p>
        </p:txBody>
      </p:sp>
    </p:spTree>
    <p:extLst>
      <p:ext uri="{BB962C8B-B14F-4D97-AF65-F5344CB8AC3E}">
        <p14:creationId xmlns:p14="http://schemas.microsoft.com/office/powerpoint/2010/main" val="3352092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2209800" y="244201"/>
            <a:ext cx="6720320" cy="6376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85800" y="3016102"/>
            <a:ext cx="2187761" cy="2246769"/>
          </a:xfrm>
          <a:prstGeom prst="rect">
            <a:avLst/>
          </a:prstGeom>
          <a:noFill/>
        </p:spPr>
        <p:txBody>
          <a:bodyPr wrap="square" rtlCol="0">
            <a:spAutoFit/>
          </a:bodyPr>
          <a:lstStyle/>
          <a:p>
            <a:pPr algn="ctr"/>
            <a:r>
              <a:rPr lang="en-US" sz="2800" b="1" dirty="0" smtClean="0">
                <a:solidFill>
                  <a:srgbClr val="00B0F0"/>
                </a:solidFill>
              </a:rPr>
              <a:t>SAMPLE FORM</a:t>
            </a:r>
          </a:p>
          <a:p>
            <a:pPr algn="ctr"/>
            <a:r>
              <a:rPr lang="en-US" sz="2800" b="1" dirty="0" smtClean="0">
                <a:solidFill>
                  <a:srgbClr val="00B0F0"/>
                </a:solidFill>
              </a:rPr>
              <a:t>CREATED FROM </a:t>
            </a:r>
          </a:p>
          <a:p>
            <a:pPr algn="ctr"/>
            <a:r>
              <a:rPr lang="en-US" sz="2800" b="1" dirty="0" smtClean="0">
                <a:solidFill>
                  <a:srgbClr val="00B0F0"/>
                </a:solidFill>
              </a:rPr>
              <a:t>WEB FORM</a:t>
            </a:r>
            <a:endParaRPr lang="en-US" sz="2800" b="1" dirty="0">
              <a:solidFill>
                <a:srgbClr val="00B0F0"/>
              </a:solidFill>
            </a:endParaRPr>
          </a:p>
        </p:txBody>
      </p:sp>
    </p:spTree>
    <p:extLst>
      <p:ext uri="{BB962C8B-B14F-4D97-AF65-F5344CB8AC3E}">
        <p14:creationId xmlns:p14="http://schemas.microsoft.com/office/powerpoint/2010/main" val="3141646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custDataLst>
              <p:tags r:id="rId2"/>
            </p:custDataLst>
          </p:nvPr>
        </p:nvSpPr>
        <p:spPr/>
        <p:txBody>
          <a:bodyPr/>
          <a:lstStyle/>
          <a:p>
            <a:pPr>
              <a:defRPr/>
            </a:pPr>
            <a:r>
              <a:rPr lang="en-US" dirty="0" smtClean="0"/>
              <a:t>Questions?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1295400"/>
            <a:ext cx="5029200" cy="1362075"/>
          </a:xfrm>
        </p:spPr>
        <p:txBody>
          <a:bodyPr>
            <a:normAutofit fontScale="90000"/>
          </a:bodyPr>
          <a:lstStyle/>
          <a:p>
            <a:pPr algn="ctr"/>
            <a:r>
              <a:rPr lang="en-US" sz="5400" dirty="0" smtClean="0">
                <a:solidFill>
                  <a:srgbClr val="0070C0"/>
                </a:solidFill>
              </a:rPr>
              <a:t>Why do we want to be paperless?</a:t>
            </a:r>
            <a:endParaRPr lang="en-US" sz="5400" dirty="0">
              <a:solidFill>
                <a:srgbClr val="0070C0"/>
              </a:solidFill>
            </a:endParaRPr>
          </a:p>
        </p:txBody>
      </p:sp>
      <p:sp>
        <p:nvSpPr>
          <p:cNvPr id="4" name="TextBox 3"/>
          <p:cNvSpPr txBox="1"/>
          <p:nvPr/>
        </p:nvSpPr>
        <p:spPr>
          <a:xfrm>
            <a:off x="609600" y="3048000"/>
            <a:ext cx="8153400" cy="2677656"/>
          </a:xfrm>
          <a:prstGeom prst="rect">
            <a:avLst/>
          </a:prstGeom>
          <a:noFill/>
        </p:spPr>
        <p:txBody>
          <a:bodyPr wrap="square" rtlCol="0">
            <a:spAutoFit/>
          </a:bodyPr>
          <a:lstStyle/>
          <a:p>
            <a:pPr marL="285750" indent="-285750">
              <a:buFont typeface="Arial" panose="020B0604020202020204" pitchFamily="34" charset="0"/>
              <a:buChar char="•"/>
            </a:pPr>
            <a:r>
              <a:rPr lang="en-US" sz="2800" b="1" dirty="0" smtClean="0">
                <a:solidFill>
                  <a:srgbClr val="0070C0"/>
                </a:solidFill>
              </a:rPr>
              <a:t>MORE CONVENIENT </a:t>
            </a:r>
            <a:r>
              <a:rPr lang="en-US" sz="2800" dirty="0" smtClean="0"/>
              <a:t>and practical for you and the </a:t>
            </a:r>
            <a:br>
              <a:rPr lang="en-US" sz="2800" dirty="0" smtClean="0"/>
            </a:br>
            <a:r>
              <a:rPr lang="en-US" sz="2800" dirty="0" smtClean="0"/>
              <a:t>end-user</a:t>
            </a:r>
          </a:p>
          <a:p>
            <a:pPr marL="285750" indent="-285750">
              <a:buFont typeface="Arial" panose="020B0604020202020204" pitchFamily="34" charset="0"/>
              <a:buChar char="•"/>
            </a:pPr>
            <a:r>
              <a:rPr lang="en-US" sz="2800" b="1" dirty="0" smtClean="0">
                <a:solidFill>
                  <a:srgbClr val="0070C0"/>
                </a:solidFill>
              </a:rPr>
              <a:t>SIMPLIFIES</a:t>
            </a:r>
            <a:r>
              <a:rPr lang="en-US" sz="2800" dirty="0" smtClean="0"/>
              <a:t> searching, locating, retrieving documents</a:t>
            </a:r>
          </a:p>
          <a:p>
            <a:pPr marL="285750" indent="-285750">
              <a:buFont typeface="Arial" panose="020B0604020202020204" pitchFamily="34" charset="0"/>
              <a:buChar char="•"/>
            </a:pPr>
            <a:r>
              <a:rPr lang="en-US" sz="2800" b="1" dirty="0" smtClean="0">
                <a:solidFill>
                  <a:srgbClr val="0070C0"/>
                </a:solidFill>
              </a:rPr>
              <a:t>AUTOMATES</a:t>
            </a:r>
            <a:r>
              <a:rPr lang="en-US" sz="2800" dirty="0" smtClean="0"/>
              <a:t> records retention schedules and management; streamlines proper destruction</a:t>
            </a:r>
          </a:p>
          <a:p>
            <a:pPr marL="285750" indent="-285750">
              <a:buFont typeface="Arial" panose="020B0604020202020204" pitchFamily="34" charset="0"/>
              <a:buChar char="•"/>
            </a:pPr>
            <a:r>
              <a:rPr lang="en-US" sz="2800" b="1" dirty="0" smtClean="0">
                <a:solidFill>
                  <a:srgbClr val="0070C0"/>
                </a:solidFill>
              </a:rPr>
              <a:t>EASIER</a:t>
            </a:r>
            <a:r>
              <a:rPr lang="en-US" sz="2800" dirty="0" smtClean="0"/>
              <a:t> to protect records/assets</a:t>
            </a:r>
            <a:endParaRPr lang="en-US" sz="28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pPr algn="ctr"/>
            <a:r>
              <a:rPr lang="en-US" sz="5400" b="1" i="1" dirty="0" smtClean="0"/>
              <a:t>SAVE PAPER &amp; TREES</a:t>
            </a:r>
            <a:endParaRPr lang="en-US" sz="5400" b="1" i="1" dirty="0"/>
          </a:p>
        </p:txBody>
      </p:sp>
      <p:sp>
        <p:nvSpPr>
          <p:cNvPr id="5" name="Content Placeholder 4"/>
          <p:cNvSpPr>
            <a:spLocks noGrp="1"/>
          </p:cNvSpPr>
          <p:nvPr>
            <p:ph idx="1"/>
            <p:custDataLst>
              <p:tags r:id="rId3"/>
            </p:custDataLst>
          </p:nvPr>
        </p:nvSpPr>
        <p:spPr>
          <a:xfrm>
            <a:off x="685800" y="1676400"/>
            <a:ext cx="3429000" cy="4191000"/>
          </a:xfrm>
        </p:spPr>
        <p:txBody>
          <a:bodyPr>
            <a:noAutofit/>
          </a:bodyPr>
          <a:lstStyle/>
          <a:p>
            <a:pPr marL="0" indent="0" algn="ctr">
              <a:buNone/>
            </a:pPr>
            <a:r>
              <a:rPr lang="en-US" dirty="0" smtClean="0"/>
              <a:t>Did you know that it costs on average $120 for a misfiled document or </a:t>
            </a:r>
            <a:br>
              <a:rPr lang="en-US" dirty="0" smtClean="0"/>
            </a:br>
            <a:r>
              <a:rPr lang="en-US" dirty="0" smtClean="0"/>
              <a:t>$75 a form that is rejected due to handwriting or missing field?</a:t>
            </a:r>
          </a:p>
        </p:txBody>
      </p:sp>
      <p:pic>
        <p:nvPicPr>
          <p:cNvPr id="6" name="Picture 2" descr="http://www.mhcslaredo.org/images/icoins/forms_web.jpg"/>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4173967" y="1828800"/>
            <a:ext cx="4754992" cy="37623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pPr algn="ctr"/>
            <a:r>
              <a:rPr lang="en-US" sz="5400" b="1" i="1" dirty="0" smtClean="0"/>
              <a:t>SAVE PAPER &amp; TREES</a:t>
            </a:r>
            <a:endParaRPr lang="en-US" sz="5400" b="1" i="1" dirty="0"/>
          </a:p>
        </p:txBody>
      </p:sp>
      <p:sp>
        <p:nvSpPr>
          <p:cNvPr id="6" name="Content Placeholder 5"/>
          <p:cNvSpPr>
            <a:spLocks noGrp="1"/>
          </p:cNvSpPr>
          <p:nvPr>
            <p:ph idx="1"/>
          </p:nvPr>
        </p:nvSpPr>
        <p:spPr>
          <a:xfrm>
            <a:off x="1143000" y="4267200"/>
            <a:ext cx="7391400" cy="2308324"/>
          </a:xfrm>
          <a:prstGeom prst="rect">
            <a:avLst/>
          </a:prstGeom>
          <a:noFill/>
        </p:spPr>
        <p:txBody>
          <a:bodyPr wrap="square">
            <a:spAutoFit/>
          </a:bodyPr>
          <a:lstStyle/>
          <a:p>
            <a:pPr marL="0" indent="0" algn="ctr">
              <a:buNone/>
            </a:pPr>
            <a:r>
              <a:rPr lang="en-US" sz="3600" dirty="0"/>
              <a:t>It costs over $25,000 in time and paper to fill a filing cabinet and </a:t>
            </a:r>
            <a:r>
              <a:rPr lang="en-US" sz="3600" dirty="0" smtClean="0"/>
              <a:t/>
            </a:r>
            <a:br>
              <a:rPr lang="en-US" sz="3600" dirty="0" smtClean="0"/>
            </a:br>
            <a:r>
              <a:rPr lang="en-US" sz="3600" dirty="0" smtClean="0"/>
              <a:t>over </a:t>
            </a:r>
            <a:r>
              <a:rPr lang="en-US" sz="3600" dirty="0"/>
              <a:t>$2,000 each year maintaining that filing cabinet</a:t>
            </a:r>
          </a:p>
        </p:txBody>
      </p:sp>
      <p:pic>
        <p:nvPicPr>
          <p:cNvPr id="1032" name="Picture 8" descr="http://www.christianfilingcabinet.com/wp-content/uploads/2011/03/filing-cabinet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447800"/>
            <a:ext cx="6096000" cy="28575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59949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91000" y="-16800"/>
            <a:ext cx="7765662" cy="16476125"/>
          </a:xfrm>
          <a:prstGeom prst="rect">
            <a:avLst/>
          </a:prstGeom>
        </p:spPr>
      </p:pic>
      <p:sp>
        <p:nvSpPr>
          <p:cNvPr id="7" name="TextBox 6"/>
          <p:cNvSpPr txBox="1"/>
          <p:nvPr/>
        </p:nvSpPr>
        <p:spPr>
          <a:xfrm>
            <a:off x="609600" y="1371600"/>
            <a:ext cx="7924800" cy="2667000"/>
          </a:xfrm>
          <a:prstGeom prst="rect">
            <a:avLst/>
          </a:prstGeom>
          <a:noFill/>
        </p:spPr>
        <p:txBody>
          <a:bodyPr wrap="square" rtlCol="0">
            <a:normAutofit fontScale="92500" lnSpcReduction="10000"/>
          </a:bodyPr>
          <a:lstStyle/>
          <a:p>
            <a:pPr algn="ctr"/>
            <a:r>
              <a:rPr lang="en-US" sz="4000" dirty="0" smtClean="0"/>
              <a:t>According to the GSA, the US Federal Government spends over $1 BILLION in mailing and postage EVERY YEAR!</a:t>
            </a:r>
            <a:br>
              <a:rPr lang="en-US" sz="4000" dirty="0" smtClean="0"/>
            </a:br>
            <a:r>
              <a:rPr lang="en-US" sz="4000" dirty="0" smtClean="0"/>
              <a:t>Most citizens and businesses would prefer an e-mail rather than “snail mail.”</a:t>
            </a:r>
            <a:endParaRPr lang="en-US" sz="4000" dirty="0"/>
          </a:p>
        </p:txBody>
      </p:sp>
      <p:sp>
        <p:nvSpPr>
          <p:cNvPr id="4" name="Title 1"/>
          <p:cNvSpPr txBox="1">
            <a:spLocks/>
          </p:cNvSpPr>
          <p:nvPr>
            <p:custDataLst>
              <p:tags r:id="rId1"/>
            </p:custDataLst>
          </p:nvPr>
        </p:nvSpPr>
        <p:spPr>
          <a:xfrm>
            <a:off x="533400" y="381000"/>
            <a:ext cx="8077200" cy="1143000"/>
          </a:xfrm>
          <a:prstGeom prst="rect">
            <a:avLst/>
          </a:prstGeom>
        </p:spPr>
        <p:txBody>
          <a:bodyPr>
            <a:norm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sz="5400" b="1" i="1" dirty="0" smtClean="0"/>
              <a:t>SAVE POSTAGE</a:t>
            </a:r>
            <a:endParaRPr lang="en-US" sz="5400" b="1" i="1" dirty="0"/>
          </a:p>
        </p:txBody>
      </p:sp>
      <p:pic>
        <p:nvPicPr>
          <p:cNvPr id="2050" name="Picture 2" descr="http://tweakyourbiz.com/marketing/files/shutterstock_79334323.jpg"/>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1377950" y="4038600"/>
            <a:ext cx="6388100" cy="2476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81200" y="21000"/>
            <a:ext cx="7765662" cy="16476125"/>
          </a:xfrm>
          <a:prstGeom prst="rect">
            <a:avLst/>
          </a:prstGeom>
        </p:spPr>
      </p:pic>
      <p:sp>
        <p:nvSpPr>
          <p:cNvPr id="7" name="TextBox 6"/>
          <p:cNvSpPr txBox="1"/>
          <p:nvPr/>
        </p:nvSpPr>
        <p:spPr>
          <a:xfrm>
            <a:off x="533400" y="1342568"/>
            <a:ext cx="8153400" cy="2315032"/>
          </a:xfrm>
          <a:prstGeom prst="rect">
            <a:avLst/>
          </a:prstGeom>
          <a:noFill/>
        </p:spPr>
        <p:txBody>
          <a:bodyPr wrap="square" rtlCol="0">
            <a:noAutofit/>
          </a:bodyPr>
          <a:lstStyle/>
          <a:p>
            <a:pPr algn="ctr"/>
            <a:r>
              <a:rPr lang="en-US" sz="3600" dirty="0" smtClean="0"/>
              <a:t>Did you know that the average government form takes over 2 weeks to process with a cumulative time spent processing of over 3 hours?!</a:t>
            </a:r>
            <a:endParaRPr lang="en-US" sz="3600" dirty="0"/>
          </a:p>
        </p:txBody>
      </p:sp>
      <p:sp>
        <p:nvSpPr>
          <p:cNvPr id="4" name="Title 1"/>
          <p:cNvSpPr txBox="1">
            <a:spLocks/>
          </p:cNvSpPr>
          <p:nvPr>
            <p:custDataLst>
              <p:tags r:id="rId1"/>
            </p:custDataLst>
          </p:nvPr>
        </p:nvSpPr>
        <p:spPr>
          <a:xfrm>
            <a:off x="533400" y="381000"/>
            <a:ext cx="8077200" cy="1143000"/>
          </a:xfrm>
          <a:prstGeom prst="rect">
            <a:avLst/>
          </a:prstGeom>
        </p:spPr>
        <p:txBody>
          <a:bodyPr>
            <a:norm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sz="5400" b="1" i="1" dirty="0" smtClean="0"/>
              <a:t>SAVE TIME</a:t>
            </a:r>
            <a:endParaRPr lang="en-US" sz="5400" b="1" i="1" dirty="0"/>
          </a:p>
        </p:txBody>
      </p:sp>
      <p:pic>
        <p:nvPicPr>
          <p:cNvPr id="3074" name="Picture 2" descr="http://www.icytales.com/wp-content/uploads/2015/09/69.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09600" y="3745339"/>
            <a:ext cx="4858800" cy="277645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2" name="TextBox 1"/>
          <p:cNvSpPr txBox="1"/>
          <p:nvPr/>
        </p:nvSpPr>
        <p:spPr>
          <a:xfrm rot="1330787">
            <a:off x="6306860" y="4076333"/>
            <a:ext cx="2133600" cy="1938992"/>
          </a:xfrm>
          <a:prstGeom prst="rect">
            <a:avLst/>
          </a:prstGeom>
          <a:effectLst>
            <a:glow rad="2286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dirty="0" smtClean="0">
                <a:solidFill>
                  <a:srgbClr val="C00000"/>
                </a:solidFill>
              </a:rPr>
              <a:t>That’s over</a:t>
            </a:r>
          </a:p>
          <a:p>
            <a:pPr algn="ctr"/>
            <a:r>
              <a:rPr lang="en-US" sz="2400" b="1" dirty="0" smtClean="0">
                <a:solidFill>
                  <a:srgbClr val="C00000"/>
                </a:solidFill>
              </a:rPr>
              <a:t>9 BILLION HOURS</a:t>
            </a:r>
          </a:p>
          <a:p>
            <a:pPr algn="ctr"/>
            <a:r>
              <a:rPr lang="en-US" sz="2400" b="1" dirty="0" smtClean="0">
                <a:solidFill>
                  <a:srgbClr val="C00000"/>
                </a:solidFill>
              </a:rPr>
              <a:t>spent every year</a:t>
            </a:r>
            <a:endParaRPr lang="en-US" sz="2400" b="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477000"/>
            <a:ext cx="7765662" cy="16476125"/>
          </a:xfrm>
          <a:prstGeom prst="rect">
            <a:avLst/>
          </a:prstGeom>
        </p:spPr>
      </p:pic>
      <p:pic>
        <p:nvPicPr>
          <p:cNvPr id="4100" name="Picture 4" descr="http://www.fancydressball.co.uk/big_images1/dollar-sign-medallion-necklace-gold-26397.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5867400" y="1981200"/>
            <a:ext cx="2887201" cy="46032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1981200" y="1203186"/>
            <a:ext cx="3810000" cy="3810000"/>
            <a:chOff x="1981200" y="838200"/>
            <a:chExt cx="3810000" cy="3810000"/>
          </a:xfrm>
        </p:grpSpPr>
        <p:sp>
          <p:nvSpPr>
            <p:cNvPr id="7" name="TextBox 6"/>
            <p:cNvSpPr txBox="1"/>
            <p:nvPr/>
          </p:nvSpPr>
          <p:spPr>
            <a:xfrm>
              <a:off x="2362200" y="838200"/>
              <a:ext cx="3429000" cy="3810000"/>
            </a:xfrm>
            <a:prstGeom prst="rect">
              <a:avLst/>
            </a:prstGeom>
            <a:noFill/>
          </p:spPr>
          <p:txBody>
            <a:bodyPr wrap="square" rtlCol="0">
              <a:normAutofit/>
            </a:bodyPr>
            <a:lstStyle/>
            <a:p>
              <a:pPr algn="r"/>
              <a:r>
                <a:rPr lang="en-US" sz="4800" dirty="0" smtClean="0"/>
                <a:t>Save paper</a:t>
              </a:r>
              <a:br>
                <a:rPr lang="en-US" sz="4800" dirty="0" smtClean="0"/>
              </a:br>
              <a:r>
                <a:rPr lang="en-US" sz="4800" dirty="0" smtClean="0"/>
                <a:t>Save trees</a:t>
              </a:r>
            </a:p>
            <a:p>
              <a:pPr algn="r"/>
              <a:r>
                <a:rPr lang="en-US" sz="4800" dirty="0" smtClean="0"/>
                <a:t>Save postage</a:t>
              </a:r>
              <a:br>
                <a:rPr lang="en-US" sz="4800" dirty="0" smtClean="0"/>
              </a:br>
              <a:r>
                <a:rPr lang="en-US" sz="4800" dirty="0" smtClean="0"/>
                <a:t>Save time</a:t>
              </a:r>
            </a:p>
            <a:p>
              <a:pPr algn="r"/>
              <a:r>
                <a:rPr lang="en-US" sz="4800" dirty="0" smtClean="0"/>
                <a:t>Save </a:t>
              </a:r>
              <a:r>
                <a:rPr lang="en-US" sz="4800" b="1" i="1" dirty="0" smtClean="0">
                  <a:solidFill>
                    <a:srgbClr val="7030A0"/>
                  </a:solidFill>
                </a:rPr>
                <a:t>MONEY</a:t>
              </a:r>
            </a:p>
          </p:txBody>
        </p:sp>
        <p:cxnSp>
          <p:nvCxnSpPr>
            <p:cNvPr id="3" name="Straight Connector 2"/>
            <p:cNvCxnSpPr/>
            <p:nvPr/>
          </p:nvCxnSpPr>
          <p:spPr>
            <a:xfrm>
              <a:off x="2514600" y="3866514"/>
              <a:ext cx="3200400" cy="0"/>
            </a:xfrm>
            <a:prstGeom prst="line">
              <a:avLst/>
            </a:prstGeom>
            <a:ln w="38100">
              <a:solidFill>
                <a:srgbClr val="7030A0"/>
              </a:solidFill>
            </a:ln>
          </p:spPr>
          <p:style>
            <a:lnRef idx="1">
              <a:schemeClr val="accent4"/>
            </a:lnRef>
            <a:fillRef idx="0">
              <a:schemeClr val="accent4"/>
            </a:fillRef>
            <a:effectRef idx="0">
              <a:schemeClr val="accent4"/>
            </a:effectRef>
            <a:fontRef idx="minor">
              <a:schemeClr val="tx1"/>
            </a:fontRef>
          </p:style>
        </p:cxnSp>
        <p:sp>
          <p:nvSpPr>
            <p:cNvPr id="5" name="TextBox 4"/>
            <p:cNvSpPr txBox="1"/>
            <p:nvPr/>
          </p:nvSpPr>
          <p:spPr>
            <a:xfrm>
              <a:off x="1981200" y="1654314"/>
              <a:ext cx="381000" cy="707886"/>
            </a:xfrm>
            <a:prstGeom prst="rect">
              <a:avLst/>
            </a:prstGeom>
            <a:noFill/>
          </p:spPr>
          <p:txBody>
            <a:bodyPr wrap="square" rtlCol="0">
              <a:spAutoFit/>
            </a:bodyPr>
            <a:lstStyle/>
            <a:p>
              <a:r>
                <a:rPr lang="en-US" sz="4000" dirty="0" smtClean="0">
                  <a:solidFill>
                    <a:srgbClr val="7030A0"/>
                  </a:solidFill>
                </a:rPr>
                <a:t>+</a:t>
              </a:r>
              <a:endParaRPr lang="en-US" sz="4000" dirty="0">
                <a:solidFill>
                  <a:srgbClr val="7030A0"/>
                </a:solidFill>
              </a:endParaRPr>
            </a:p>
          </p:txBody>
        </p:sp>
        <p:sp>
          <p:nvSpPr>
            <p:cNvPr id="11" name="TextBox 10"/>
            <p:cNvSpPr txBox="1"/>
            <p:nvPr/>
          </p:nvSpPr>
          <p:spPr>
            <a:xfrm>
              <a:off x="1998000" y="2362200"/>
              <a:ext cx="381000" cy="707886"/>
            </a:xfrm>
            <a:prstGeom prst="rect">
              <a:avLst/>
            </a:prstGeom>
            <a:noFill/>
          </p:spPr>
          <p:txBody>
            <a:bodyPr wrap="square" rtlCol="0">
              <a:spAutoFit/>
            </a:bodyPr>
            <a:lstStyle/>
            <a:p>
              <a:r>
                <a:rPr lang="en-US" sz="4000" dirty="0" smtClean="0">
                  <a:solidFill>
                    <a:srgbClr val="7030A0"/>
                  </a:solidFill>
                </a:rPr>
                <a:t>+</a:t>
              </a:r>
              <a:endParaRPr lang="en-US" sz="4000" dirty="0">
                <a:solidFill>
                  <a:srgbClr val="7030A0"/>
                </a:solidFill>
              </a:endParaRPr>
            </a:p>
          </p:txBody>
        </p:sp>
        <p:sp>
          <p:nvSpPr>
            <p:cNvPr id="12" name="TextBox 11"/>
            <p:cNvSpPr txBox="1"/>
            <p:nvPr/>
          </p:nvSpPr>
          <p:spPr>
            <a:xfrm>
              <a:off x="1998000" y="3108186"/>
              <a:ext cx="381000" cy="707886"/>
            </a:xfrm>
            <a:prstGeom prst="rect">
              <a:avLst/>
            </a:prstGeom>
            <a:noFill/>
          </p:spPr>
          <p:txBody>
            <a:bodyPr wrap="square" rtlCol="0">
              <a:spAutoFit/>
            </a:bodyPr>
            <a:lstStyle/>
            <a:p>
              <a:r>
                <a:rPr lang="en-US" sz="4000" dirty="0" smtClean="0">
                  <a:solidFill>
                    <a:srgbClr val="7030A0"/>
                  </a:solidFill>
                </a:rPr>
                <a:t>+</a:t>
              </a:r>
              <a:endParaRPr lang="en-US" sz="4000" dirty="0">
                <a:solidFill>
                  <a:srgbClr val="7030A0"/>
                </a:solidFill>
              </a:endParaRPr>
            </a:p>
          </p:txBody>
        </p:sp>
        <p:sp>
          <p:nvSpPr>
            <p:cNvPr id="14" name="TextBox 13"/>
            <p:cNvSpPr txBox="1"/>
            <p:nvPr/>
          </p:nvSpPr>
          <p:spPr>
            <a:xfrm>
              <a:off x="1981200" y="3864114"/>
              <a:ext cx="457200" cy="707886"/>
            </a:xfrm>
            <a:prstGeom prst="rect">
              <a:avLst/>
            </a:prstGeom>
            <a:noFill/>
          </p:spPr>
          <p:txBody>
            <a:bodyPr wrap="square" rtlCol="0">
              <a:spAutoFit/>
            </a:bodyPr>
            <a:lstStyle/>
            <a:p>
              <a:r>
                <a:rPr lang="en-US" sz="4000" dirty="0">
                  <a:solidFill>
                    <a:srgbClr val="7030A0"/>
                  </a:solidFill>
                </a:rPr>
                <a:t>=</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66800" y="297359"/>
            <a:ext cx="7696200" cy="769441"/>
          </a:xfrm>
          <a:prstGeom prst="rect">
            <a:avLst/>
          </a:prstGeom>
        </p:spPr>
        <p:txBody>
          <a:bodyPr wrap="square">
            <a:spAutoFit/>
          </a:bodyPr>
          <a:lstStyle/>
          <a:p>
            <a:pPr algn="ctr"/>
            <a:r>
              <a:rPr lang="en-US" sz="4400" b="1" i="1" dirty="0"/>
              <a:t>HOW </a:t>
            </a:r>
            <a:r>
              <a:rPr lang="en-US" sz="4400" b="1" i="1" dirty="0" smtClean="0"/>
              <a:t>&amp; WHERE DO </a:t>
            </a:r>
            <a:r>
              <a:rPr lang="en-US" sz="4400" b="1" i="1" dirty="0"/>
              <a:t>I START? </a:t>
            </a:r>
            <a:endParaRPr lang="en-US" sz="4400" dirty="0"/>
          </a:p>
        </p:txBody>
      </p:sp>
      <p:pic>
        <p:nvPicPr>
          <p:cNvPr id="2054" name="Picture 6" descr="http://punctualityrules.com/wp-content/uploads/2008/03/j0399350.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26138" y="1066800"/>
            <a:ext cx="4118621" cy="41148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mages.huffingtonpost.com/2015-02-02-messydesk1.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895600" y="3886200"/>
            <a:ext cx="4271296" cy="28400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198.63.33.7/wp-content/uploads/2009/12/WeddingPlannerClutteredOffice122809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1130595"/>
            <a:ext cx="2695575" cy="4038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182953080"/>
              </p:ext>
            </p:extLst>
          </p:nvPr>
        </p:nvGraphicFramePr>
        <p:xfrm>
          <a:off x="914400" y="1752600"/>
          <a:ext cx="8001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41248" y="301752"/>
            <a:ext cx="8077200" cy="1143000"/>
          </a:xfrm>
        </p:spPr>
        <p:txBody>
          <a:bodyPr>
            <a:normAutofit fontScale="90000"/>
          </a:bodyPr>
          <a:lstStyle/>
          <a:p>
            <a:pPr algn="ctr"/>
            <a:r>
              <a:rPr lang="en-US" sz="6000" b="1" i="1" dirty="0" smtClean="0"/>
              <a:t>HOW DO I START? </a:t>
            </a:r>
            <a:r>
              <a:rPr lang="en-US" dirty="0" smtClean="0"/>
              <a:t/>
            </a:r>
            <a:br>
              <a:rPr lang="en-US" dirty="0" smtClean="0"/>
            </a:br>
            <a:r>
              <a:rPr lang="en-US" dirty="0" smtClean="0"/>
              <a:t>It may </a:t>
            </a:r>
            <a:r>
              <a:rPr lang="en-US" dirty="0" smtClean="0"/>
              <a:t>be easier </a:t>
            </a:r>
            <a:r>
              <a:rPr lang="en-US" dirty="0" smtClean="0"/>
              <a:t>than you think!</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1" dur="500"/>
                                        <p:tgtEl>
                                          <p:spTgt spid="3">
                                            <p:graphicEl>
                                              <a:dgm id="{D54B1729-BC98-42C1-9C6C-D65DCBA4358F}"/>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5" dur="500"/>
                                        <p:tgtEl>
                                          <p:spTgt spid="3">
                                            <p:graphicEl>
                                              <a:dgm id="{C04276DC-EE64-470A-B8BC-09067B8045FA}"/>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19" dur="500"/>
                                        <p:tgtEl>
                                          <p:spTgt spid="3">
                                            <p:graphicEl>
                                              <a:dgm id="{B37A5355-225B-4C6F-AED7-6C620F99EECC}"/>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graphicEl>
                                              <a:dgm id="{F5034101-5B7D-4FE7-B47A-5A48CF39606B}"/>
                                            </p:graphicEl>
                                          </p:spTgt>
                                        </p:tgtEl>
                                        <p:attrNameLst>
                                          <p:attrName>style.visibility</p:attrName>
                                        </p:attrNameLst>
                                      </p:cBhvr>
                                      <p:to>
                                        <p:strVal val="visible"/>
                                      </p:to>
                                    </p:set>
                                    <p:animEffect transition="in" filter="wipe(left)">
                                      <p:cBhvr>
                                        <p:cTn id="23" dur="500"/>
                                        <p:tgtEl>
                                          <p:spTgt spid="3">
                                            <p:graphicEl>
                                              <a:dgm id="{F5034101-5B7D-4FE7-B47A-5A48CF39606B}"/>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graphicEl>
                                              <a:dgm id="{C7C3E6FD-D83F-4BDA-907E-B5EE041DA931}"/>
                                            </p:graphicEl>
                                          </p:spTgt>
                                        </p:tgtEl>
                                        <p:attrNameLst>
                                          <p:attrName>style.visibility</p:attrName>
                                        </p:attrNameLst>
                                      </p:cBhvr>
                                      <p:to>
                                        <p:strVal val="visible"/>
                                      </p:to>
                                    </p:set>
                                    <p:animEffect transition="in" filter="wipe(left)">
                                      <p:cBhvr>
                                        <p:cTn id="27" dur="500"/>
                                        <p:tgtEl>
                                          <p:spTgt spid="3">
                                            <p:graphicEl>
                                              <a:dgm id="{C7C3E6FD-D83F-4BDA-907E-B5EE041DA9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1.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12.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3.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4.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5.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6.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7.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8.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9.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0.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21.xml><?xml version="1.0" encoding="utf-8"?>
<p:tagLst xmlns:a="http://schemas.openxmlformats.org/drawingml/2006/main" xmlns:r="http://schemas.openxmlformats.org/officeDocument/2006/relationships" xmlns:p="http://schemas.openxmlformats.org/presentationml/2006/main">
  <p:tag name="DVSECTIONID" val="c48BxRTjzwKhAarpC8SPOi"/>
</p:tagLst>
</file>

<file path=ppt/tags/tag22.xml><?xml version="1.0" encoding="utf-8"?>
<p:tagLst xmlns:a="http://schemas.openxmlformats.org/drawingml/2006/main" xmlns:r="http://schemas.openxmlformats.org/officeDocument/2006/relationships" xmlns:p="http://schemas.openxmlformats.org/presentationml/2006/main">
  <p:tag name="DVSHAPEID" val="GFUQynbDZ7CnnKAa7cx9MM"/>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9.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BBC8FAA-EEEF-4048-9536-A7C4512102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Training</Template>
  <TotalTime>0</TotalTime>
  <Words>1042</Words>
  <Application>Microsoft Office PowerPoint</Application>
  <PresentationFormat>On-screen Show (4:3)</PresentationFormat>
  <Paragraphs>137</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Training</vt:lpstr>
      <vt:lpstr>Going Paperless… “Why did we want to do this?”</vt:lpstr>
      <vt:lpstr>Why do we want to be paperless?</vt:lpstr>
      <vt:lpstr>SAVE PAPER &amp; TREES</vt:lpstr>
      <vt:lpstr>SAVE PAPER &amp; TREES</vt:lpstr>
      <vt:lpstr>PowerPoint Presentation</vt:lpstr>
      <vt:lpstr>PowerPoint Presentation</vt:lpstr>
      <vt:lpstr>PowerPoint Presentation</vt:lpstr>
      <vt:lpstr>PowerPoint Presentation</vt:lpstr>
      <vt:lpstr>HOW DO I START?  It may be easier than you think!</vt:lpstr>
      <vt:lpstr>HOW DID WE START?</vt:lpstr>
      <vt:lpstr>WHAT ELSE ARE WE DOING?</vt:lpstr>
      <vt:lpstr>IS THERE MORE?  YES!</vt:lpstr>
      <vt:lpstr>IS THERE MORE?  YES!</vt:lpstr>
      <vt:lpstr>What products  are we using?</vt:lpstr>
      <vt:lpstr>PowerPoint Presentation</vt:lpstr>
      <vt:lpstr>PowerPoint Presentation</vt:lpstr>
      <vt:lpstr>Questions?</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2016-02-11T21:57:47Z</dcterms:created>
  <dcterms:modified xsi:type="dcterms:W3CDTF">2016-02-17T21:30:18Z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TC016745579991</vt:lpwstr>
  </property>
</Properties>
</file>