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0"/>
  </p:notesMasterIdLst>
  <p:handoutMasterIdLst>
    <p:handoutMasterId r:id="rId41"/>
  </p:handoutMasterIdLst>
  <p:sldIdLst>
    <p:sldId id="373" r:id="rId5"/>
    <p:sldId id="461" r:id="rId6"/>
    <p:sldId id="462" r:id="rId7"/>
    <p:sldId id="463" r:id="rId8"/>
    <p:sldId id="464" r:id="rId9"/>
    <p:sldId id="465" r:id="rId10"/>
    <p:sldId id="466"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7" r:id="rId30"/>
    <p:sldId id="488" r:id="rId31"/>
    <p:sldId id="489" r:id="rId32"/>
    <p:sldId id="490" r:id="rId33"/>
    <p:sldId id="491" r:id="rId34"/>
    <p:sldId id="492" r:id="rId35"/>
    <p:sldId id="493" r:id="rId36"/>
    <p:sldId id="494" r:id="rId37"/>
    <p:sldId id="495" r:id="rId38"/>
    <p:sldId id="496" r:id="rId39"/>
  </p:sldIdLst>
  <p:sldSz cx="12436475" cy="6994525"/>
  <p:notesSz cx="6977063" cy="9286875"/>
  <p:defaultTextStyle>
    <a:defPPr>
      <a:defRPr lang="en-US"/>
    </a:defPPr>
    <a:lvl1pPr marL="0" algn="l" defTabSz="1110145" rtl="0" eaLnBrk="1" latinLnBrk="0" hangingPunct="1">
      <a:defRPr sz="2200" kern="1200">
        <a:solidFill>
          <a:schemeClr val="tx1"/>
        </a:solidFill>
        <a:latin typeface="+mn-lt"/>
        <a:ea typeface="+mn-ea"/>
        <a:cs typeface="+mn-cs"/>
      </a:defRPr>
    </a:lvl1pPr>
    <a:lvl2pPr marL="555073" algn="l" defTabSz="1110145" rtl="0" eaLnBrk="1" latinLnBrk="0" hangingPunct="1">
      <a:defRPr sz="2200" kern="1200">
        <a:solidFill>
          <a:schemeClr val="tx1"/>
        </a:solidFill>
        <a:latin typeface="+mn-lt"/>
        <a:ea typeface="+mn-ea"/>
        <a:cs typeface="+mn-cs"/>
      </a:defRPr>
    </a:lvl2pPr>
    <a:lvl3pPr marL="1110145" algn="l" defTabSz="1110145" rtl="0" eaLnBrk="1" latinLnBrk="0" hangingPunct="1">
      <a:defRPr sz="2200" kern="1200">
        <a:solidFill>
          <a:schemeClr val="tx1"/>
        </a:solidFill>
        <a:latin typeface="+mn-lt"/>
        <a:ea typeface="+mn-ea"/>
        <a:cs typeface="+mn-cs"/>
      </a:defRPr>
    </a:lvl3pPr>
    <a:lvl4pPr marL="1665219" algn="l" defTabSz="1110145" rtl="0" eaLnBrk="1" latinLnBrk="0" hangingPunct="1">
      <a:defRPr sz="2200" kern="1200">
        <a:solidFill>
          <a:schemeClr val="tx1"/>
        </a:solidFill>
        <a:latin typeface="+mn-lt"/>
        <a:ea typeface="+mn-ea"/>
        <a:cs typeface="+mn-cs"/>
      </a:defRPr>
    </a:lvl4pPr>
    <a:lvl5pPr marL="2220293" algn="l" defTabSz="1110145" rtl="0" eaLnBrk="1" latinLnBrk="0" hangingPunct="1">
      <a:defRPr sz="2200" kern="1200">
        <a:solidFill>
          <a:schemeClr val="tx1"/>
        </a:solidFill>
        <a:latin typeface="+mn-lt"/>
        <a:ea typeface="+mn-ea"/>
        <a:cs typeface="+mn-cs"/>
      </a:defRPr>
    </a:lvl5pPr>
    <a:lvl6pPr marL="2775366" algn="l" defTabSz="1110145" rtl="0" eaLnBrk="1" latinLnBrk="0" hangingPunct="1">
      <a:defRPr sz="2200" kern="1200">
        <a:solidFill>
          <a:schemeClr val="tx1"/>
        </a:solidFill>
        <a:latin typeface="+mn-lt"/>
        <a:ea typeface="+mn-ea"/>
        <a:cs typeface="+mn-cs"/>
      </a:defRPr>
    </a:lvl6pPr>
    <a:lvl7pPr marL="3330439" algn="l" defTabSz="1110145" rtl="0" eaLnBrk="1" latinLnBrk="0" hangingPunct="1">
      <a:defRPr sz="2200" kern="1200">
        <a:solidFill>
          <a:schemeClr val="tx1"/>
        </a:solidFill>
        <a:latin typeface="+mn-lt"/>
        <a:ea typeface="+mn-ea"/>
        <a:cs typeface="+mn-cs"/>
      </a:defRPr>
    </a:lvl7pPr>
    <a:lvl8pPr marL="3885513" algn="l" defTabSz="1110145" rtl="0" eaLnBrk="1" latinLnBrk="0" hangingPunct="1">
      <a:defRPr sz="2200" kern="1200">
        <a:solidFill>
          <a:schemeClr val="tx1"/>
        </a:solidFill>
        <a:latin typeface="+mn-lt"/>
        <a:ea typeface="+mn-ea"/>
        <a:cs typeface="+mn-cs"/>
      </a:defRPr>
    </a:lvl8pPr>
    <a:lvl9pPr marL="4440586" algn="l" defTabSz="111014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925" userDrawn="1">
          <p15:clr>
            <a:srgbClr val="A4A3A4"/>
          </p15:clr>
        </p15:guide>
        <p15:guide id="2" pos="219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Loos" initials="HL" lastIdx="3" clrIdx="0">
    <p:extLst>
      <p:ext uri="{19B8F6BF-5375-455C-9EA6-DF929625EA0E}">
        <p15:presenceInfo xmlns:p15="http://schemas.microsoft.com/office/powerpoint/2012/main" userId="S-1-5-21-213226363-371733006-173644503-232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B0"/>
    <a:srgbClr val="7F7F7F"/>
    <a:srgbClr val="0075B0"/>
    <a:srgbClr val="692C90"/>
    <a:srgbClr val="6F8F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7" autoAdjust="0"/>
    <p:restoredTop sz="89516" autoAdjust="0"/>
  </p:normalViewPr>
  <p:slideViewPr>
    <p:cSldViewPr>
      <p:cViewPr varScale="1">
        <p:scale>
          <a:sx n="152" d="100"/>
          <a:sy n="152" d="100"/>
        </p:scale>
        <p:origin x="186" y="798"/>
      </p:cViewPr>
      <p:guideLst>
        <p:guide orient="horz" pos="2203"/>
        <p:guide pos="3917"/>
      </p:guideLst>
    </p:cSldViewPr>
  </p:slideViewPr>
  <p:notesTextViewPr>
    <p:cViewPr>
      <p:scale>
        <a:sx n="1" d="1"/>
        <a:sy n="1" d="1"/>
      </p:scale>
      <p:origin x="0" y="0"/>
    </p:cViewPr>
  </p:notesTextViewPr>
  <p:sorterViewPr>
    <p:cViewPr>
      <p:scale>
        <a:sx n="50" d="100"/>
        <a:sy n="50" d="100"/>
      </p:scale>
      <p:origin x="0" y="0"/>
    </p:cViewPr>
  </p:sorterViewPr>
  <p:notesViewPr>
    <p:cSldViewPr>
      <p:cViewPr varScale="1">
        <p:scale>
          <a:sx n="85" d="100"/>
          <a:sy n="85" d="100"/>
        </p:scale>
        <p:origin x="-3786" y="-96"/>
      </p:cViewPr>
      <p:guideLst>
        <p:guide orient="horz" pos="2925"/>
        <p:guide pos="21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3394" cy="464344"/>
          </a:xfrm>
          <a:prstGeom prst="rect">
            <a:avLst/>
          </a:prstGeom>
        </p:spPr>
        <p:txBody>
          <a:bodyPr vert="horz" lIns="92925" tIns="46463" rIns="92925" bIns="46463" rtlCol="0"/>
          <a:lstStyle>
            <a:lvl1pPr algn="l">
              <a:defRPr sz="1200"/>
            </a:lvl1pPr>
          </a:lstStyle>
          <a:p>
            <a:endParaRPr lang="en-US" dirty="0"/>
          </a:p>
        </p:txBody>
      </p:sp>
      <p:sp>
        <p:nvSpPr>
          <p:cNvPr id="3" name="Date Placeholder 2"/>
          <p:cNvSpPr>
            <a:spLocks noGrp="1"/>
          </p:cNvSpPr>
          <p:nvPr>
            <p:ph type="dt" sz="quarter" idx="1"/>
          </p:nvPr>
        </p:nvSpPr>
        <p:spPr>
          <a:xfrm>
            <a:off x="3952055" y="0"/>
            <a:ext cx="3023394" cy="464344"/>
          </a:xfrm>
          <a:prstGeom prst="rect">
            <a:avLst/>
          </a:prstGeom>
        </p:spPr>
        <p:txBody>
          <a:bodyPr vert="horz" lIns="92925" tIns="46463" rIns="92925" bIns="46463" rtlCol="0"/>
          <a:lstStyle>
            <a:lvl1pPr algn="r">
              <a:defRPr sz="1200"/>
            </a:lvl1pPr>
          </a:lstStyle>
          <a:p>
            <a:fld id="{533EC4D0-C415-42A1-95E2-F8FB7048BAFD}" type="datetimeFigureOut">
              <a:rPr lang="en-US" smtClean="0"/>
              <a:t>4/25/2018</a:t>
            </a:fld>
            <a:endParaRPr lang="en-US" dirty="0"/>
          </a:p>
        </p:txBody>
      </p:sp>
      <p:sp>
        <p:nvSpPr>
          <p:cNvPr id="4" name="Footer Placeholder 3"/>
          <p:cNvSpPr>
            <a:spLocks noGrp="1"/>
          </p:cNvSpPr>
          <p:nvPr>
            <p:ph type="ftr" sz="quarter" idx="2"/>
          </p:nvPr>
        </p:nvSpPr>
        <p:spPr>
          <a:xfrm>
            <a:off x="0" y="8820920"/>
            <a:ext cx="3023394" cy="464344"/>
          </a:xfrm>
          <a:prstGeom prst="rect">
            <a:avLst/>
          </a:prstGeom>
        </p:spPr>
        <p:txBody>
          <a:bodyPr vert="horz" lIns="92925" tIns="46463" rIns="92925" bIns="4646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2055" y="8820920"/>
            <a:ext cx="3023394" cy="464344"/>
          </a:xfrm>
          <a:prstGeom prst="rect">
            <a:avLst/>
          </a:prstGeom>
        </p:spPr>
        <p:txBody>
          <a:bodyPr vert="horz" lIns="92925" tIns="46463" rIns="92925" bIns="46463" rtlCol="0" anchor="b"/>
          <a:lstStyle>
            <a:lvl1pPr algn="r">
              <a:defRPr sz="1200"/>
            </a:lvl1pPr>
          </a:lstStyle>
          <a:p>
            <a:fld id="{9B9221BE-47CA-4D31-A7D8-C33899AC6DF6}" type="slidenum">
              <a:rPr lang="en-US" smtClean="0"/>
              <a:t>‹#›</a:t>
            </a:fld>
            <a:endParaRPr lang="en-US" dirty="0"/>
          </a:p>
        </p:txBody>
      </p:sp>
    </p:spTree>
    <p:extLst>
      <p:ext uri="{BB962C8B-B14F-4D97-AF65-F5344CB8AC3E}">
        <p14:creationId xmlns:p14="http://schemas.microsoft.com/office/powerpoint/2010/main" val="2261930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3394" cy="464344"/>
          </a:xfrm>
          <a:prstGeom prst="rect">
            <a:avLst/>
          </a:prstGeom>
        </p:spPr>
        <p:txBody>
          <a:bodyPr vert="horz" lIns="92925" tIns="46463" rIns="92925" bIns="46463" rtlCol="0"/>
          <a:lstStyle>
            <a:lvl1pPr algn="l">
              <a:defRPr sz="1200"/>
            </a:lvl1pPr>
          </a:lstStyle>
          <a:p>
            <a:endParaRPr lang="en-US" dirty="0"/>
          </a:p>
        </p:txBody>
      </p:sp>
      <p:sp>
        <p:nvSpPr>
          <p:cNvPr id="3" name="Date Placeholder 2"/>
          <p:cNvSpPr>
            <a:spLocks noGrp="1"/>
          </p:cNvSpPr>
          <p:nvPr>
            <p:ph type="dt" idx="1"/>
          </p:nvPr>
        </p:nvSpPr>
        <p:spPr>
          <a:xfrm>
            <a:off x="3952055" y="0"/>
            <a:ext cx="3023394" cy="464344"/>
          </a:xfrm>
          <a:prstGeom prst="rect">
            <a:avLst/>
          </a:prstGeom>
        </p:spPr>
        <p:txBody>
          <a:bodyPr vert="horz" lIns="92925" tIns="46463" rIns="92925" bIns="46463" rtlCol="0"/>
          <a:lstStyle>
            <a:lvl1pPr algn="r">
              <a:defRPr sz="1200"/>
            </a:lvl1pPr>
          </a:lstStyle>
          <a:p>
            <a:fld id="{488575EF-A4D5-46EE-ACB9-C9F682703883}" type="datetimeFigureOut">
              <a:rPr lang="en-US" smtClean="0"/>
              <a:t>4/25/2018</a:t>
            </a:fld>
            <a:endParaRPr lang="en-US" dirty="0"/>
          </a:p>
        </p:txBody>
      </p:sp>
      <p:sp>
        <p:nvSpPr>
          <p:cNvPr id="4" name="Slide Image Placeholder 3"/>
          <p:cNvSpPr>
            <a:spLocks noGrp="1" noRot="1" noChangeAspect="1"/>
          </p:cNvSpPr>
          <p:nvPr>
            <p:ph type="sldImg" idx="2"/>
          </p:nvPr>
        </p:nvSpPr>
        <p:spPr>
          <a:xfrm>
            <a:off x="393700" y="696913"/>
            <a:ext cx="6189663" cy="3481387"/>
          </a:xfrm>
          <a:prstGeom prst="rect">
            <a:avLst/>
          </a:prstGeom>
          <a:noFill/>
          <a:ln w="12700">
            <a:solidFill>
              <a:prstClr val="black"/>
            </a:solidFill>
          </a:ln>
        </p:spPr>
        <p:txBody>
          <a:bodyPr vert="horz" lIns="92925" tIns="46463" rIns="92925" bIns="46463" rtlCol="0" anchor="ctr"/>
          <a:lstStyle/>
          <a:p>
            <a:endParaRPr lang="en-US" dirty="0"/>
          </a:p>
        </p:txBody>
      </p:sp>
      <p:sp>
        <p:nvSpPr>
          <p:cNvPr id="5" name="Notes Placeholder 4"/>
          <p:cNvSpPr>
            <a:spLocks noGrp="1"/>
          </p:cNvSpPr>
          <p:nvPr>
            <p:ph type="body" sz="quarter" idx="3"/>
          </p:nvPr>
        </p:nvSpPr>
        <p:spPr>
          <a:xfrm>
            <a:off x="697707" y="4411266"/>
            <a:ext cx="5581650" cy="4179094"/>
          </a:xfrm>
          <a:prstGeom prst="rect">
            <a:avLst/>
          </a:prstGeom>
        </p:spPr>
        <p:txBody>
          <a:bodyPr vert="horz" lIns="92925" tIns="46463" rIns="92925" bIns="464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0920"/>
            <a:ext cx="3023394" cy="464344"/>
          </a:xfrm>
          <a:prstGeom prst="rect">
            <a:avLst/>
          </a:prstGeom>
        </p:spPr>
        <p:txBody>
          <a:bodyPr vert="horz" lIns="92925" tIns="46463" rIns="92925" bIns="4646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2055" y="8820920"/>
            <a:ext cx="3023394" cy="464344"/>
          </a:xfrm>
          <a:prstGeom prst="rect">
            <a:avLst/>
          </a:prstGeom>
        </p:spPr>
        <p:txBody>
          <a:bodyPr vert="horz" lIns="92925" tIns="46463" rIns="92925" bIns="46463" rtlCol="0" anchor="b"/>
          <a:lstStyle>
            <a:lvl1pPr algn="r">
              <a:defRPr sz="1200"/>
            </a:lvl1pPr>
          </a:lstStyle>
          <a:p>
            <a:fld id="{0CF81970-0ACA-4369-910F-ABC6223B1749}" type="slidenum">
              <a:rPr lang="en-US" smtClean="0"/>
              <a:t>‹#›</a:t>
            </a:fld>
            <a:endParaRPr lang="en-US" dirty="0"/>
          </a:p>
        </p:txBody>
      </p:sp>
    </p:spTree>
    <p:extLst>
      <p:ext uri="{BB962C8B-B14F-4D97-AF65-F5344CB8AC3E}">
        <p14:creationId xmlns:p14="http://schemas.microsoft.com/office/powerpoint/2010/main" val="3388166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F81970-0ACA-4369-910F-ABC6223B1749}" type="slidenum">
              <a:rPr lang="en-US" smtClean="0"/>
              <a:t>1</a:t>
            </a:fld>
            <a:endParaRPr lang="en-US" dirty="0"/>
          </a:p>
        </p:txBody>
      </p:sp>
    </p:spTree>
    <p:extLst>
      <p:ext uri="{BB962C8B-B14F-4D97-AF65-F5344CB8AC3E}">
        <p14:creationId xmlns:p14="http://schemas.microsoft.com/office/powerpoint/2010/main" val="84092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F81970-0ACA-4369-910F-ABC6223B1749}" type="slidenum">
              <a:rPr lang="en-US" smtClean="0"/>
              <a:t>2</a:t>
            </a:fld>
            <a:endParaRPr lang="en-US" dirty="0"/>
          </a:p>
        </p:txBody>
      </p:sp>
    </p:spTree>
    <p:extLst>
      <p:ext uri="{BB962C8B-B14F-4D97-AF65-F5344CB8AC3E}">
        <p14:creationId xmlns:p14="http://schemas.microsoft.com/office/powerpoint/2010/main" val="122723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t>1980</a:t>
            </a:r>
            <a:r>
              <a:rPr lang="en-US" dirty="0"/>
              <a:t> – The </a:t>
            </a:r>
            <a:r>
              <a:rPr lang="en-US" b="1" dirty="0"/>
              <a:t>OECD</a:t>
            </a:r>
            <a:r>
              <a:rPr lang="en-US" dirty="0"/>
              <a:t> consisting of 35 member countries, including the USA through the FTC, entered into non-binding protections for personal data based upon the universal 7 Fair Information Practice Principles (FIPPs)</a:t>
            </a:r>
          </a:p>
          <a:p>
            <a:r>
              <a:rPr lang="en-US" u="sng" dirty="0"/>
              <a:t>1995</a:t>
            </a:r>
            <a:r>
              <a:rPr lang="en-US" dirty="0"/>
              <a:t> – EU adopted the </a:t>
            </a:r>
            <a:r>
              <a:rPr lang="en-US" b="1" dirty="0"/>
              <a:t>Data Protection Directive </a:t>
            </a:r>
            <a:r>
              <a:rPr lang="en-US" dirty="0"/>
              <a:t>requiring member states to adopt principals designed to prevent companies operating within the EU from sending personal data to countries outside the EU, unless 1) those countries guaranteed adequate levels of protection, or 2) the data subject himself agreed to the transfer, or 3) if “binding corporate rules” or “Standard Contractual Clauses have been authorized”</a:t>
            </a:r>
          </a:p>
          <a:p>
            <a:r>
              <a:rPr lang="en-US" u="sng" dirty="0"/>
              <a:t>1998-2000</a:t>
            </a:r>
            <a:r>
              <a:rPr lang="en-US" dirty="0"/>
              <a:t> – The </a:t>
            </a:r>
            <a:r>
              <a:rPr lang="en-US" b="1" dirty="0"/>
              <a:t>Safe Harbor Privacy Principals </a:t>
            </a:r>
            <a:r>
              <a:rPr lang="en-US" dirty="0"/>
              <a:t>were developed by the EU Commission and negotiated with the US Department of Commerce, and were designed to prevent private companies within the EU or the USA from accidentally disclosing or losing personal information. </a:t>
            </a:r>
            <a:r>
              <a:rPr lang="en-US" i="1" dirty="0"/>
              <a:t>Participating</a:t>
            </a:r>
            <a:r>
              <a:rPr lang="en-US" dirty="0"/>
              <a:t> US companies could opt into a program and be certified if they adhered to certain principles. In July 2000, the European Commission formally decided that US companies complying with Safe Harbor were allowed to transfer data from the EU to the US.</a:t>
            </a:r>
          </a:p>
          <a:p>
            <a:r>
              <a:rPr lang="en-US" u="sng" dirty="0"/>
              <a:t>2015</a:t>
            </a:r>
            <a:r>
              <a:rPr lang="en-US" dirty="0"/>
              <a:t> – </a:t>
            </a:r>
            <a:r>
              <a:rPr lang="en-US" b="1" dirty="0"/>
              <a:t>EU Court of Justice</a:t>
            </a:r>
            <a:r>
              <a:rPr lang="en-US" dirty="0"/>
              <a:t> invalidated Safe Harbor as inadequate</a:t>
            </a:r>
          </a:p>
          <a:p>
            <a:r>
              <a:rPr lang="en-US" u="sng" dirty="0"/>
              <a:t>2016</a:t>
            </a:r>
            <a:r>
              <a:rPr lang="en-US" dirty="0"/>
              <a:t> – </a:t>
            </a:r>
            <a:r>
              <a:rPr lang="en-US" b="1" dirty="0"/>
              <a:t>EU-US Privacy Shield </a:t>
            </a:r>
            <a:r>
              <a:rPr lang="en-US" dirty="0"/>
              <a:t>provides stronger obligations on </a:t>
            </a:r>
            <a:r>
              <a:rPr lang="en-US" i="1" dirty="0"/>
              <a:t>participating</a:t>
            </a:r>
            <a:r>
              <a:rPr lang="en-US" dirty="0"/>
              <a:t> companies in the U.S. to protect the personal data of Europeans and stronger monitoring and </a:t>
            </a:r>
            <a:r>
              <a:rPr lang="en-US" i="1" dirty="0"/>
              <a:t>enforcement</a:t>
            </a:r>
            <a:r>
              <a:rPr lang="en-US" dirty="0"/>
              <a:t> by the International Trade Administration within the U.S. Department of Commerce and the FTC, including through increased cooperation with European Data Protection Authorities. Companies must self certify to the US Dept. of Commerce to be eligible, and therefore also subject to enforcement</a:t>
            </a:r>
          </a:p>
          <a:p>
            <a:endParaRPr lang="en-US" dirty="0"/>
          </a:p>
        </p:txBody>
      </p:sp>
      <p:sp>
        <p:nvSpPr>
          <p:cNvPr id="4" name="Slide Number Placeholder 3"/>
          <p:cNvSpPr>
            <a:spLocks noGrp="1"/>
          </p:cNvSpPr>
          <p:nvPr>
            <p:ph type="sldNum" sz="quarter" idx="10"/>
          </p:nvPr>
        </p:nvSpPr>
        <p:spPr/>
        <p:txBody>
          <a:bodyPr/>
          <a:lstStyle/>
          <a:p>
            <a:pPr>
              <a:defRPr/>
            </a:pPr>
            <a:fld id="{4D492D2D-3EDB-47E0-8CFF-14B06FF5333A}" type="slidenum">
              <a:rPr lang="en-US" smtClean="0"/>
              <a:pPr>
                <a:defRPr/>
              </a:pPr>
              <a:t>5</a:t>
            </a:fld>
            <a:endParaRPr lang="en-US" dirty="0"/>
          </a:p>
        </p:txBody>
      </p:sp>
    </p:spTree>
    <p:extLst>
      <p:ext uri="{BB962C8B-B14F-4D97-AF65-F5344CB8AC3E}">
        <p14:creationId xmlns:p14="http://schemas.microsoft.com/office/powerpoint/2010/main" val="3067376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D492D2D-3EDB-47E0-8CFF-14B06FF5333A}" type="slidenum">
              <a:rPr lang="en-US" smtClean="0"/>
              <a:pPr>
                <a:defRPr/>
              </a:pPr>
              <a:t>32</a:t>
            </a:fld>
            <a:endParaRPr lang="en-US" dirty="0"/>
          </a:p>
        </p:txBody>
      </p:sp>
    </p:spTree>
    <p:extLst>
      <p:ext uri="{BB962C8B-B14F-4D97-AF65-F5344CB8AC3E}">
        <p14:creationId xmlns:p14="http://schemas.microsoft.com/office/powerpoint/2010/main" val="216549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2736" y="4030662"/>
            <a:ext cx="10571004" cy="762000"/>
          </a:xfrm>
        </p:spPr>
        <p:txBody>
          <a:bodyPr/>
          <a:lstStyle>
            <a:lvl1pPr>
              <a:defRPr>
                <a:solidFill>
                  <a:srgbClr val="00B1B0"/>
                </a:solidFill>
              </a:defRPr>
            </a:lvl1pPr>
          </a:lstStyle>
          <a:p>
            <a:r>
              <a:rPr lang="en-US"/>
              <a:t>Click to edit Master title style</a:t>
            </a:r>
            <a:endParaRPr lang="en-US" dirty="0"/>
          </a:p>
        </p:txBody>
      </p:sp>
      <p:sp>
        <p:nvSpPr>
          <p:cNvPr id="3" name="Subtitle 2"/>
          <p:cNvSpPr>
            <a:spLocks noGrp="1"/>
          </p:cNvSpPr>
          <p:nvPr>
            <p:ph type="subTitle" idx="1"/>
          </p:nvPr>
        </p:nvSpPr>
        <p:spPr>
          <a:xfrm>
            <a:off x="960437" y="4716462"/>
            <a:ext cx="8705533" cy="720690"/>
          </a:xfrm>
        </p:spPr>
        <p:txBody>
          <a:bodyPr/>
          <a:lstStyle>
            <a:lvl1pPr marL="0" indent="0" algn="l">
              <a:buNone/>
              <a:defRPr>
                <a:solidFill>
                  <a:schemeClr val="tx1">
                    <a:tint val="75000"/>
                  </a:schemeClr>
                </a:solidFill>
              </a:defRPr>
            </a:lvl1pPr>
            <a:lvl2pPr marL="555014" indent="0" algn="ctr">
              <a:buNone/>
              <a:defRPr>
                <a:solidFill>
                  <a:schemeClr val="tx1">
                    <a:tint val="75000"/>
                  </a:schemeClr>
                </a:solidFill>
              </a:defRPr>
            </a:lvl2pPr>
            <a:lvl3pPr marL="1110026" indent="0" algn="ctr">
              <a:buNone/>
              <a:defRPr>
                <a:solidFill>
                  <a:schemeClr val="tx1">
                    <a:tint val="75000"/>
                  </a:schemeClr>
                </a:solidFill>
              </a:defRPr>
            </a:lvl3pPr>
            <a:lvl4pPr marL="1665042" indent="0" algn="ctr">
              <a:buNone/>
              <a:defRPr>
                <a:solidFill>
                  <a:schemeClr val="tx1">
                    <a:tint val="75000"/>
                  </a:schemeClr>
                </a:solidFill>
              </a:defRPr>
            </a:lvl4pPr>
            <a:lvl5pPr marL="2220057" indent="0" algn="ctr">
              <a:buNone/>
              <a:defRPr>
                <a:solidFill>
                  <a:schemeClr val="tx1">
                    <a:tint val="75000"/>
                  </a:schemeClr>
                </a:solidFill>
              </a:defRPr>
            </a:lvl5pPr>
            <a:lvl6pPr marL="2775071" indent="0" algn="ctr">
              <a:buNone/>
              <a:defRPr>
                <a:solidFill>
                  <a:schemeClr val="tx1">
                    <a:tint val="75000"/>
                  </a:schemeClr>
                </a:solidFill>
              </a:defRPr>
            </a:lvl6pPr>
            <a:lvl7pPr marL="3330086" indent="0" algn="ctr">
              <a:buNone/>
              <a:defRPr>
                <a:solidFill>
                  <a:schemeClr val="tx1">
                    <a:tint val="75000"/>
                  </a:schemeClr>
                </a:solidFill>
              </a:defRPr>
            </a:lvl7pPr>
            <a:lvl8pPr marL="3885100" indent="0" algn="ctr">
              <a:buNone/>
              <a:defRPr>
                <a:solidFill>
                  <a:schemeClr val="tx1">
                    <a:tint val="75000"/>
                  </a:schemeClr>
                </a:solidFill>
              </a:defRPr>
            </a:lvl8pPr>
            <a:lvl9pPr marL="444011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0823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100255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63748" y="284962"/>
            <a:ext cx="3804352" cy="60878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46371" y="284962"/>
            <a:ext cx="11210100" cy="60878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794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1824" y="6482893"/>
            <a:ext cx="2901844" cy="372394"/>
          </a:xfrm>
          <a:prstGeom prst="rect">
            <a:avLst/>
          </a:prstGeom>
        </p:spPr>
        <p:txBody>
          <a:bodyPr/>
          <a:lstStyle/>
          <a:p>
            <a:fld id="{ECBCFC00-4494-4743-A0CC-162DC483BD38}" type="datetimeFigureOut">
              <a:rPr lang="en-US" smtClean="0">
                <a:solidFill>
                  <a:prstClr val="black">
                    <a:tint val="75000"/>
                  </a:prstClr>
                </a:solidFill>
              </a:rPr>
              <a:pPr/>
              <a:t>4/25/2018</a:t>
            </a:fld>
            <a:endParaRPr lang="en-US" dirty="0">
              <a:solidFill>
                <a:prstClr val="black">
                  <a:tint val="75000"/>
                </a:prstClr>
              </a:solidFill>
            </a:endParaRPr>
          </a:p>
        </p:txBody>
      </p:sp>
      <p:sp>
        <p:nvSpPr>
          <p:cNvPr id="4" name="Footer Placeholder 3"/>
          <p:cNvSpPr>
            <a:spLocks noGrp="1"/>
          </p:cNvSpPr>
          <p:nvPr>
            <p:ph type="ftr" sz="quarter" idx="11"/>
          </p:nvPr>
        </p:nvSpPr>
        <p:spPr>
          <a:xfrm>
            <a:off x="4249129" y="6482893"/>
            <a:ext cx="3938217" cy="372394"/>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912807" y="6482893"/>
            <a:ext cx="2901844" cy="372394"/>
          </a:xfrm>
          <a:prstGeom prst="rect">
            <a:avLst/>
          </a:prstGeom>
        </p:spPr>
        <p:txBody>
          <a:bodyPr/>
          <a:lstStyle/>
          <a:p>
            <a:fld id="{6B1E0849-F377-46C6-AACD-FC08E438338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4457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185615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932736" y="1100172"/>
            <a:ext cx="10571004" cy="762000"/>
          </a:xfrm>
        </p:spPr>
        <p:txBody>
          <a:bodyPr/>
          <a:lstStyle>
            <a:lvl1pPr>
              <a:defRPr>
                <a:solidFill>
                  <a:srgbClr val="00B1B0"/>
                </a:solidFill>
              </a:defRPr>
            </a:lvl1pPr>
          </a:lstStyle>
          <a:p>
            <a:r>
              <a:rPr lang="en-US" dirty="0"/>
              <a:t>CLICK TO EDIT MASTER TITLE STYLE</a:t>
            </a:r>
          </a:p>
        </p:txBody>
      </p:sp>
      <p:sp>
        <p:nvSpPr>
          <p:cNvPr id="5" name="Subtitle 2"/>
          <p:cNvSpPr>
            <a:spLocks noGrp="1"/>
          </p:cNvSpPr>
          <p:nvPr>
            <p:ph type="subTitle" idx="1"/>
          </p:nvPr>
        </p:nvSpPr>
        <p:spPr>
          <a:xfrm>
            <a:off x="960437" y="1785972"/>
            <a:ext cx="8705533" cy="720690"/>
          </a:xfrm>
        </p:spPr>
        <p:txBody>
          <a:bodyPr/>
          <a:lstStyle>
            <a:lvl1pPr marL="0" indent="0" algn="l">
              <a:buNone/>
              <a:defRPr>
                <a:solidFill>
                  <a:schemeClr val="tx1">
                    <a:tint val="75000"/>
                  </a:schemeClr>
                </a:solidFill>
              </a:defRPr>
            </a:lvl1pPr>
            <a:lvl2pPr marL="555014" indent="0" algn="ctr">
              <a:buNone/>
              <a:defRPr>
                <a:solidFill>
                  <a:schemeClr val="tx1">
                    <a:tint val="75000"/>
                  </a:schemeClr>
                </a:solidFill>
              </a:defRPr>
            </a:lvl2pPr>
            <a:lvl3pPr marL="1110026" indent="0" algn="ctr">
              <a:buNone/>
              <a:defRPr>
                <a:solidFill>
                  <a:schemeClr val="tx1">
                    <a:tint val="75000"/>
                  </a:schemeClr>
                </a:solidFill>
              </a:defRPr>
            </a:lvl3pPr>
            <a:lvl4pPr marL="1665042" indent="0" algn="ctr">
              <a:buNone/>
              <a:defRPr>
                <a:solidFill>
                  <a:schemeClr val="tx1">
                    <a:tint val="75000"/>
                  </a:schemeClr>
                </a:solidFill>
              </a:defRPr>
            </a:lvl4pPr>
            <a:lvl5pPr marL="2220057" indent="0" algn="ctr">
              <a:buNone/>
              <a:defRPr>
                <a:solidFill>
                  <a:schemeClr val="tx1">
                    <a:tint val="75000"/>
                  </a:schemeClr>
                </a:solidFill>
              </a:defRPr>
            </a:lvl5pPr>
            <a:lvl6pPr marL="2775071" indent="0" algn="ctr">
              <a:buNone/>
              <a:defRPr>
                <a:solidFill>
                  <a:schemeClr val="tx1">
                    <a:tint val="75000"/>
                  </a:schemeClr>
                </a:solidFill>
              </a:defRPr>
            </a:lvl6pPr>
            <a:lvl7pPr marL="3330086" indent="0" algn="ctr">
              <a:buNone/>
              <a:defRPr>
                <a:solidFill>
                  <a:schemeClr val="tx1">
                    <a:tint val="75000"/>
                  </a:schemeClr>
                </a:solidFill>
              </a:defRPr>
            </a:lvl7pPr>
            <a:lvl8pPr marL="3885100" indent="0" algn="ctr">
              <a:buNone/>
              <a:defRPr>
                <a:solidFill>
                  <a:schemeClr val="tx1">
                    <a:tint val="75000"/>
                  </a:schemeClr>
                </a:solidFill>
              </a:defRPr>
            </a:lvl8pPr>
            <a:lvl9pPr marL="444011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72648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55637" y="1668462"/>
            <a:ext cx="5410200" cy="470835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46837" y="1668462"/>
            <a:ext cx="5410200" cy="4708352"/>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4249129" y="6482891"/>
            <a:ext cx="3938217" cy="372394"/>
          </a:xfrm>
          <a:prstGeom prst="rect">
            <a:avLst/>
          </a:prstGeom>
        </p:spPr>
        <p:txBody>
          <a:bodyPr/>
          <a:lstStyle/>
          <a:p>
            <a:endParaRPr lang="en-US" dirty="0"/>
          </a:p>
        </p:txBody>
      </p:sp>
      <p:sp>
        <p:nvSpPr>
          <p:cNvPr id="7"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3937766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1824" y="1565673"/>
            <a:ext cx="5494936" cy="652498"/>
          </a:xfrm>
        </p:spPr>
        <p:txBody>
          <a:bodyPr anchor="b"/>
          <a:lstStyle>
            <a:lvl1pPr marL="0" indent="0">
              <a:buNone/>
              <a:defRPr sz="2900" b="1"/>
            </a:lvl1pPr>
            <a:lvl2pPr marL="555014" indent="0">
              <a:buNone/>
              <a:defRPr sz="2400" b="1"/>
            </a:lvl2pPr>
            <a:lvl3pPr marL="1110026" indent="0">
              <a:buNone/>
              <a:defRPr sz="2200" b="1"/>
            </a:lvl3pPr>
            <a:lvl4pPr marL="1665042" indent="0">
              <a:buNone/>
              <a:defRPr sz="1900" b="1"/>
            </a:lvl4pPr>
            <a:lvl5pPr marL="2220057" indent="0">
              <a:buNone/>
              <a:defRPr sz="1900" b="1"/>
            </a:lvl5pPr>
            <a:lvl6pPr marL="2775071" indent="0">
              <a:buNone/>
              <a:defRPr sz="1900" b="1"/>
            </a:lvl6pPr>
            <a:lvl7pPr marL="3330086" indent="0">
              <a:buNone/>
              <a:defRPr sz="1900" b="1"/>
            </a:lvl7pPr>
            <a:lvl8pPr marL="3885100" indent="0">
              <a:buNone/>
              <a:defRPr sz="1900" b="1"/>
            </a:lvl8pPr>
            <a:lvl9pPr marL="4440114" indent="0">
              <a:buNone/>
              <a:defRPr sz="1900" b="1"/>
            </a:lvl9pPr>
          </a:lstStyle>
          <a:p>
            <a:pPr lvl="0"/>
            <a:r>
              <a:rPr lang="en-US"/>
              <a:t>Click to edit Master text styles</a:t>
            </a:r>
          </a:p>
        </p:txBody>
      </p:sp>
      <p:sp>
        <p:nvSpPr>
          <p:cNvPr id="4" name="Content Placeholder 3"/>
          <p:cNvSpPr>
            <a:spLocks noGrp="1"/>
          </p:cNvSpPr>
          <p:nvPr>
            <p:ph sz="half" idx="2"/>
          </p:nvPr>
        </p:nvSpPr>
        <p:spPr>
          <a:xfrm>
            <a:off x="621824" y="2218171"/>
            <a:ext cx="5494936" cy="4029948"/>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17560" y="1565673"/>
            <a:ext cx="5497095" cy="652498"/>
          </a:xfrm>
        </p:spPr>
        <p:txBody>
          <a:bodyPr anchor="b"/>
          <a:lstStyle>
            <a:lvl1pPr marL="0" indent="0">
              <a:buNone/>
              <a:defRPr sz="2900" b="1"/>
            </a:lvl1pPr>
            <a:lvl2pPr marL="555014" indent="0">
              <a:buNone/>
              <a:defRPr sz="2400" b="1"/>
            </a:lvl2pPr>
            <a:lvl3pPr marL="1110026" indent="0">
              <a:buNone/>
              <a:defRPr sz="2200" b="1"/>
            </a:lvl3pPr>
            <a:lvl4pPr marL="1665042" indent="0">
              <a:buNone/>
              <a:defRPr sz="1900" b="1"/>
            </a:lvl4pPr>
            <a:lvl5pPr marL="2220057" indent="0">
              <a:buNone/>
              <a:defRPr sz="1900" b="1"/>
            </a:lvl5pPr>
            <a:lvl6pPr marL="2775071" indent="0">
              <a:buNone/>
              <a:defRPr sz="1900" b="1"/>
            </a:lvl6pPr>
            <a:lvl7pPr marL="3330086" indent="0">
              <a:buNone/>
              <a:defRPr sz="1900" b="1"/>
            </a:lvl7pPr>
            <a:lvl8pPr marL="3885100" indent="0">
              <a:buNone/>
              <a:defRPr sz="1900" b="1"/>
            </a:lvl8pPr>
            <a:lvl9pPr marL="4440114" indent="0">
              <a:buNone/>
              <a:defRPr sz="1900" b="1"/>
            </a:lvl9pPr>
          </a:lstStyle>
          <a:p>
            <a:pPr lvl="0"/>
            <a:r>
              <a:rPr lang="en-US"/>
              <a:t>Click to edit Master text styles</a:t>
            </a:r>
          </a:p>
        </p:txBody>
      </p:sp>
      <p:sp>
        <p:nvSpPr>
          <p:cNvPr id="6" name="Content Placeholder 5"/>
          <p:cNvSpPr>
            <a:spLocks noGrp="1"/>
          </p:cNvSpPr>
          <p:nvPr>
            <p:ph sz="quarter" idx="4"/>
          </p:nvPr>
        </p:nvSpPr>
        <p:spPr>
          <a:xfrm>
            <a:off x="6317560" y="2218171"/>
            <a:ext cx="5497095" cy="4029948"/>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394935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No Title Bar">
    <p:spTree>
      <p:nvGrpSpPr>
        <p:cNvPr id="1" name=""/>
        <p:cNvGrpSpPr/>
        <p:nvPr/>
      </p:nvGrpSpPr>
      <p:grpSpPr>
        <a:xfrm>
          <a:off x="0" y="0"/>
          <a:ext cx="0" cy="0"/>
          <a:chOff x="0" y="0"/>
          <a:chExt cx="0" cy="0"/>
        </a:xfrm>
      </p:grpSpPr>
      <p:sp>
        <p:nvSpPr>
          <p:cNvPr id="6" name="TextBox 5"/>
          <p:cNvSpPr txBox="1"/>
          <p:nvPr userDrawn="1"/>
        </p:nvSpPr>
        <p:spPr>
          <a:xfrm>
            <a:off x="503237" y="6562897"/>
            <a:ext cx="3810000" cy="292388"/>
          </a:xfrm>
          <a:prstGeom prst="rect">
            <a:avLst/>
          </a:prstGeom>
          <a:noFill/>
        </p:spPr>
        <p:txBody>
          <a:bodyPr wrap="square" rtlCol="0">
            <a:spAutoFit/>
          </a:bodyPr>
          <a:lstStyle/>
          <a:p>
            <a:r>
              <a:rPr lang="en-US" sz="1300" dirty="0">
                <a:solidFill>
                  <a:schemeClr val="bg1"/>
                </a:solidFill>
                <a:latin typeface="Segoe UI" pitchFamily="34" charset="0"/>
                <a:ea typeface="Segoe UI" pitchFamily="34" charset="0"/>
                <a:cs typeface="Segoe UI" pitchFamily="34" charset="0"/>
              </a:rPr>
              <a:t>Information Management for Everyone</a:t>
            </a:r>
          </a:p>
        </p:txBody>
      </p:sp>
      <p:pic>
        <p:nvPicPr>
          <p:cNvPr id="4" name="Picture 2" descr="https://sharepoint.gimmalgroup.com/sites/marketing/Images_Photos/Gimmal%20Logo_Final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634491" y="6356992"/>
            <a:ext cx="1298746" cy="416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44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09240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1827" y="278488"/>
            <a:ext cx="4091515" cy="1185183"/>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862316" y="278488"/>
            <a:ext cx="6952335" cy="5969633"/>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1827" y="1463672"/>
            <a:ext cx="4091515" cy="4784450"/>
          </a:xfrm>
        </p:spPr>
        <p:txBody>
          <a:bodyPr/>
          <a:lstStyle>
            <a:lvl1pPr marL="0" indent="0">
              <a:buNone/>
              <a:defRPr sz="1700"/>
            </a:lvl1pPr>
            <a:lvl2pPr marL="555014" indent="0">
              <a:buNone/>
              <a:defRPr sz="1500"/>
            </a:lvl2pPr>
            <a:lvl3pPr marL="1110026" indent="0">
              <a:buNone/>
              <a:defRPr sz="1200"/>
            </a:lvl3pPr>
            <a:lvl4pPr marL="1665042" indent="0">
              <a:buNone/>
              <a:defRPr sz="1100"/>
            </a:lvl4pPr>
            <a:lvl5pPr marL="2220057" indent="0">
              <a:buNone/>
              <a:defRPr sz="1100"/>
            </a:lvl5pPr>
            <a:lvl6pPr marL="2775071" indent="0">
              <a:buNone/>
              <a:defRPr sz="1100"/>
            </a:lvl6pPr>
            <a:lvl7pPr marL="3330086" indent="0">
              <a:buNone/>
              <a:defRPr sz="1100"/>
            </a:lvl7pPr>
            <a:lvl8pPr marL="3885100" indent="0">
              <a:buNone/>
              <a:defRPr sz="1100"/>
            </a:lvl8pPr>
            <a:lvl9pPr marL="4440114" indent="0">
              <a:buNone/>
              <a:defRPr sz="1100"/>
            </a:lvl9pPr>
          </a:lstStyle>
          <a:p>
            <a:pPr lvl="0"/>
            <a:r>
              <a:rPr lang="en-US"/>
              <a:t>Click to edit Master text styles</a:t>
            </a:r>
          </a:p>
        </p:txBody>
      </p:sp>
    </p:spTree>
    <p:extLst>
      <p:ext uri="{BB962C8B-B14F-4D97-AF65-F5344CB8AC3E}">
        <p14:creationId xmlns:p14="http://schemas.microsoft.com/office/powerpoint/2010/main" val="144169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7636" y="4896168"/>
            <a:ext cx="7461885" cy="578020"/>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437636" y="624976"/>
            <a:ext cx="7461885" cy="4196715"/>
          </a:xfrm>
        </p:spPr>
        <p:txBody>
          <a:bodyPr/>
          <a:lstStyle>
            <a:lvl1pPr marL="0" indent="0">
              <a:buNone/>
              <a:defRPr sz="3900"/>
            </a:lvl1pPr>
            <a:lvl2pPr marL="555014" indent="0">
              <a:buNone/>
              <a:defRPr sz="3400"/>
            </a:lvl2pPr>
            <a:lvl3pPr marL="1110026" indent="0">
              <a:buNone/>
              <a:defRPr sz="2900"/>
            </a:lvl3pPr>
            <a:lvl4pPr marL="1665042" indent="0">
              <a:buNone/>
              <a:defRPr sz="2400"/>
            </a:lvl4pPr>
            <a:lvl5pPr marL="2220057" indent="0">
              <a:buNone/>
              <a:defRPr sz="2400"/>
            </a:lvl5pPr>
            <a:lvl6pPr marL="2775071" indent="0">
              <a:buNone/>
              <a:defRPr sz="2400"/>
            </a:lvl6pPr>
            <a:lvl7pPr marL="3330086" indent="0">
              <a:buNone/>
              <a:defRPr sz="2400"/>
            </a:lvl7pPr>
            <a:lvl8pPr marL="3885100" indent="0">
              <a:buNone/>
              <a:defRPr sz="2400"/>
            </a:lvl8pPr>
            <a:lvl9pPr marL="4440114" indent="0">
              <a:buNone/>
              <a:defRPr sz="2400"/>
            </a:lvl9pPr>
          </a:lstStyle>
          <a:p>
            <a:r>
              <a:rPr lang="en-US" dirty="0"/>
              <a:t>Click icon to add picture</a:t>
            </a:r>
          </a:p>
        </p:txBody>
      </p:sp>
      <p:sp>
        <p:nvSpPr>
          <p:cNvPr id="4" name="Text Placeholder 3"/>
          <p:cNvSpPr>
            <a:spLocks noGrp="1"/>
          </p:cNvSpPr>
          <p:nvPr>
            <p:ph type="body" sz="half" idx="2"/>
          </p:nvPr>
        </p:nvSpPr>
        <p:spPr>
          <a:xfrm>
            <a:off x="2437636" y="5474190"/>
            <a:ext cx="7461885" cy="820885"/>
          </a:xfrm>
        </p:spPr>
        <p:txBody>
          <a:bodyPr/>
          <a:lstStyle>
            <a:lvl1pPr marL="0" indent="0">
              <a:buNone/>
              <a:defRPr sz="1700"/>
            </a:lvl1pPr>
            <a:lvl2pPr marL="555014" indent="0">
              <a:buNone/>
              <a:defRPr sz="1500"/>
            </a:lvl2pPr>
            <a:lvl3pPr marL="1110026" indent="0">
              <a:buNone/>
              <a:defRPr sz="1200"/>
            </a:lvl3pPr>
            <a:lvl4pPr marL="1665042" indent="0">
              <a:buNone/>
              <a:defRPr sz="1100"/>
            </a:lvl4pPr>
            <a:lvl5pPr marL="2220057" indent="0">
              <a:buNone/>
              <a:defRPr sz="1100"/>
            </a:lvl5pPr>
            <a:lvl6pPr marL="2775071" indent="0">
              <a:buNone/>
              <a:defRPr sz="1100"/>
            </a:lvl6pPr>
            <a:lvl7pPr marL="3330086" indent="0">
              <a:buNone/>
              <a:defRPr sz="1100"/>
            </a:lvl7pPr>
            <a:lvl8pPr marL="3885100" indent="0">
              <a:buNone/>
              <a:defRPr sz="1100"/>
            </a:lvl8pPr>
            <a:lvl9pPr marL="4440114" indent="0">
              <a:buNone/>
              <a:defRPr sz="1100"/>
            </a:lvl9pPr>
          </a:lstStyle>
          <a:p>
            <a:pPr lvl="0"/>
            <a:r>
              <a:rPr lang="en-US"/>
              <a:t>Click to edit Master text styles</a:t>
            </a:r>
          </a:p>
        </p:txBody>
      </p:sp>
    </p:spTree>
    <p:extLst>
      <p:ext uri="{BB962C8B-B14F-4D97-AF65-F5344CB8AC3E}">
        <p14:creationId xmlns:p14="http://schemas.microsoft.com/office/powerpoint/2010/main" val="2340737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14923" y="860743"/>
            <a:ext cx="10347960" cy="45719"/>
          </a:xfrm>
          <a:prstGeom prst="rect">
            <a:avLst/>
          </a:prstGeom>
          <a:solidFill>
            <a:schemeClr val="tx1">
              <a:lumMod val="65000"/>
              <a:lumOff val="3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21824" y="144462"/>
            <a:ext cx="9711213" cy="778757"/>
          </a:xfrm>
          <a:prstGeom prst="rect">
            <a:avLst/>
          </a:prstGeom>
        </p:spPr>
        <p:txBody>
          <a:bodyPr vert="horz" lIns="111002" tIns="55501" rIns="111002" bIns="55501"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1824" y="1287462"/>
            <a:ext cx="11082813" cy="4960659"/>
          </a:xfrm>
          <a:prstGeom prst="rect">
            <a:avLst/>
          </a:prstGeom>
        </p:spPr>
        <p:txBody>
          <a:bodyPr vert="horz" lIns="111002" tIns="55501" rIns="111002" bIns="555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428037" y="6421857"/>
            <a:ext cx="3456432" cy="414528"/>
          </a:xfrm>
          <a:prstGeom prst="rect">
            <a:avLst/>
          </a:prstGeom>
        </p:spPr>
      </p:pic>
    </p:spTree>
    <p:extLst>
      <p:ext uri="{BB962C8B-B14F-4D97-AF65-F5344CB8AC3E}">
        <p14:creationId xmlns:p14="http://schemas.microsoft.com/office/powerpoint/2010/main" val="3067595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110026" rtl="0" eaLnBrk="1" latinLnBrk="0" hangingPunct="1">
        <a:spcBef>
          <a:spcPct val="0"/>
        </a:spcBef>
        <a:buNone/>
        <a:defRPr sz="3800" kern="1200">
          <a:solidFill>
            <a:schemeClr val="tx1">
              <a:lumMod val="75000"/>
              <a:lumOff val="25000"/>
            </a:schemeClr>
          </a:solidFill>
          <a:latin typeface="Segoe UI Semibold" pitchFamily="34" charset="0"/>
          <a:ea typeface="+mj-ea"/>
          <a:cs typeface="+mj-cs"/>
        </a:defRPr>
      </a:lvl1pPr>
    </p:titleStyle>
    <p:bodyStyle>
      <a:lvl1pPr marL="416259" indent="-416259" algn="l" defTabSz="1110026" rtl="0" eaLnBrk="1" latinLnBrk="0" hangingPunct="1">
        <a:spcBef>
          <a:spcPct val="20000"/>
        </a:spcBef>
        <a:buFont typeface="Arial" pitchFamily="34" charset="0"/>
        <a:buChar char="•"/>
        <a:defRPr sz="3400" kern="1200">
          <a:solidFill>
            <a:schemeClr val="tx1">
              <a:lumMod val="75000"/>
              <a:lumOff val="25000"/>
            </a:schemeClr>
          </a:solidFill>
          <a:latin typeface="Segoe UI" pitchFamily="34" charset="0"/>
          <a:ea typeface="Segoe UI" pitchFamily="34" charset="0"/>
          <a:cs typeface="Segoe UI" pitchFamily="34" charset="0"/>
        </a:defRPr>
      </a:lvl1pPr>
      <a:lvl2pPr marL="901898" indent="-346884" algn="l" defTabSz="1110026" rtl="0" eaLnBrk="1" latinLnBrk="0" hangingPunct="1">
        <a:spcBef>
          <a:spcPct val="20000"/>
        </a:spcBef>
        <a:buFont typeface="Arial" pitchFamily="34" charset="0"/>
        <a:buChar char="–"/>
        <a:defRPr sz="3000" kern="1200">
          <a:solidFill>
            <a:schemeClr val="tx1">
              <a:lumMod val="75000"/>
              <a:lumOff val="25000"/>
            </a:schemeClr>
          </a:solidFill>
          <a:latin typeface="Segoe UI" pitchFamily="34" charset="0"/>
          <a:ea typeface="Segoe UI" pitchFamily="34" charset="0"/>
          <a:cs typeface="Segoe UI" pitchFamily="34" charset="0"/>
        </a:defRPr>
      </a:lvl2pPr>
      <a:lvl3pPr marL="1387537" indent="-277508" algn="l" defTabSz="1110026" rtl="0" eaLnBrk="1" latinLnBrk="0" hangingPunct="1">
        <a:spcBef>
          <a:spcPct val="20000"/>
        </a:spcBef>
        <a:buFont typeface="Arial" pitchFamily="34" charset="0"/>
        <a:buChar char="•"/>
        <a:defRPr sz="2800" kern="1200">
          <a:solidFill>
            <a:schemeClr val="tx1">
              <a:lumMod val="75000"/>
              <a:lumOff val="25000"/>
            </a:schemeClr>
          </a:solidFill>
          <a:latin typeface="Segoe UI" pitchFamily="34" charset="0"/>
          <a:ea typeface="Segoe UI" pitchFamily="34" charset="0"/>
          <a:cs typeface="Segoe UI" pitchFamily="34" charset="0"/>
        </a:defRPr>
      </a:lvl3pPr>
      <a:lvl4pPr marL="1942550" indent="-277508" algn="l" defTabSz="1110026" rtl="0" eaLnBrk="1" latinLnBrk="0" hangingPunct="1">
        <a:spcBef>
          <a:spcPct val="20000"/>
        </a:spcBef>
        <a:buFont typeface="Arial" pitchFamily="34" charset="0"/>
        <a:buChar char="–"/>
        <a:defRPr sz="2400" kern="1200">
          <a:solidFill>
            <a:schemeClr val="tx1">
              <a:lumMod val="75000"/>
              <a:lumOff val="25000"/>
            </a:schemeClr>
          </a:solidFill>
          <a:latin typeface="Segoe UI" pitchFamily="34" charset="0"/>
          <a:ea typeface="Segoe UI" pitchFamily="34" charset="0"/>
          <a:cs typeface="Segoe UI" pitchFamily="34" charset="0"/>
        </a:defRPr>
      </a:lvl4pPr>
      <a:lvl5pPr marL="2497563" indent="-277508" algn="l" defTabSz="1110026" rtl="0" eaLnBrk="1" latinLnBrk="0" hangingPunct="1">
        <a:spcBef>
          <a:spcPct val="20000"/>
        </a:spcBef>
        <a:buFont typeface="Arial" pitchFamily="34" charset="0"/>
        <a:buChar char="»"/>
        <a:defRPr sz="2400" kern="1200">
          <a:solidFill>
            <a:schemeClr val="tx1">
              <a:lumMod val="75000"/>
              <a:lumOff val="25000"/>
            </a:schemeClr>
          </a:solidFill>
          <a:latin typeface="Segoe UI" pitchFamily="34" charset="0"/>
          <a:ea typeface="Segoe UI" pitchFamily="34" charset="0"/>
          <a:cs typeface="Segoe UI" pitchFamily="34" charset="0"/>
        </a:defRPr>
      </a:lvl5pPr>
      <a:lvl6pPr marL="3052578"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607592"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62608"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717621" indent="-277508" algn="l" defTabSz="111002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110026" rtl="0" eaLnBrk="1" latinLnBrk="0" hangingPunct="1">
        <a:defRPr sz="2200" kern="1200">
          <a:solidFill>
            <a:schemeClr val="tx1"/>
          </a:solidFill>
          <a:latin typeface="+mn-lt"/>
          <a:ea typeface="+mn-ea"/>
          <a:cs typeface="+mn-cs"/>
        </a:defRPr>
      </a:lvl1pPr>
      <a:lvl2pPr marL="555014" algn="l" defTabSz="1110026" rtl="0" eaLnBrk="1" latinLnBrk="0" hangingPunct="1">
        <a:defRPr sz="2200" kern="1200">
          <a:solidFill>
            <a:schemeClr val="tx1"/>
          </a:solidFill>
          <a:latin typeface="+mn-lt"/>
          <a:ea typeface="+mn-ea"/>
          <a:cs typeface="+mn-cs"/>
        </a:defRPr>
      </a:lvl2pPr>
      <a:lvl3pPr marL="1110026" algn="l" defTabSz="1110026" rtl="0" eaLnBrk="1" latinLnBrk="0" hangingPunct="1">
        <a:defRPr sz="2200" kern="1200">
          <a:solidFill>
            <a:schemeClr val="tx1"/>
          </a:solidFill>
          <a:latin typeface="+mn-lt"/>
          <a:ea typeface="+mn-ea"/>
          <a:cs typeface="+mn-cs"/>
        </a:defRPr>
      </a:lvl3pPr>
      <a:lvl4pPr marL="1665042" algn="l" defTabSz="1110026" rtl="0" eaLnBrk="1" latinLnBrk="0" hangingPunct="1">
        <a:defRPr sz="2200" kern="1200">
          <a:solidFill>
            <a:schemeClr val="tx1"/>
          </a:solidFill>
          <a:latin typeface="+mn-lt"/>
          <a:ea typeface="+mn-ea"/>
          <a:cs typeface="+mn-cs"/>
        </a:defRPr>
      </a:lvl4pPr>
      <a:lvl5pPr marL="2220057" algn="l" defTabSz="1110026" rtl="0" eaLnBrk="1" latinLnBrk="0" hangingPunct="1">
        <a:defRPr sz="2200" kern="1200">
          <a:solidFill>
            <a:schemeClr val="tx1"/>
          </a:solidFill>
          <a:latin typeface="+mn-lt"/>
          <a:ea typeface="+mn-ea"/>
          <a:cs typeface="+mn-cs"/>
        </a:defRPr>
      </a:lvl5pPr>
      <a:lvl6pPr marL="2775071" algn="l" defTabSz="1110026" rtl="0" eaLnBrk="1" latinLnBrk="0" hangingPunct="1">
        <a:defRPr sz="2200" kern="1200">
          <a:solidFill>
            <a:schemeClr val="tx1"/>
          </a:solidFill>
          <a:latin typeface="+mn-lt"/>
          <a:ea typeface="+mn-ea"/>
          <a:cs typeface="+mn-cs"/>
        </a:defRPr>
      </a:lvl6pPr>
      <a:lvl7pPr marL="3330086" algn="l" defTabSz="1110026" rtl="0" eaLnBrk="1" latinLnBrk="0" hangingPunct="1">
        <a:defRPr sz="2200" kern="1200">
          <a:solidFill>
            <a:schemeClr val="tx1"/>
          </a:solidFill>
          <a:latin typeface="+mn-lt"/>
          <a:ea typeface="+mn-ea"/>
          <a:cs typeface="+mn-cs"/>
        </a:defRPr>
      </a:lvl7pPr>
      <a:lvl8pPr marL="3885100" algn="l" defTabSz="1110026" rtl="0" eaLnBrk="1" latinLnBrk="0" hangingPunct="1">
        <a:defRPr sz="2200" kern="1200">
          <a:solidFill>
            <a:schemeClr val="tx1"/>
          </a:solidFill>
          <a:latin typeface="+mn-lt"/>
          <a:ea typeface="+mn-ea"/>
          <a:cs typeface="+mn-cs"/>
        </a:defRPr>
      </a:lvl8pPr>
      <a:lvl9pPr marL="4440114" algn="l" defTabSz="111002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 y="5828225"/>
            <a:ext cx="8809035" cy="77944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1"/>
          <p:cNvSpPr>
            <a:spLocks noGrp="1"/>
          </p:cNvSpPr>
          <p:nvPr>
            <p:ph type="ctrTitle"/>
          </p:nvPr>
        </p:nvSpPr>
        <p:spPr>
          <a:xfrm>
            <a:off x="204312" y="4640262"/>
            <a:ext cx="9442925" cy="1049355"/>
          </a:xfrm>
        </p:spPr>
        <p:txBody>
          <a:bodyPr/>
          <a:lstStyle/>
          <a:p>
            <a:r>
              <a:rPr lang="en-US" sz="3400" dirty="0">
                <a:solidFill>
                  <a:schemeClr val="tx2">
                    <a:lumMod val="75000"/>
                  </a:schemeClr>
                </a:solidFill>
                <a:cs typeface="Arial" charset="0"/>
              </a:rPr>
              <a:t>Addressing GDPR</a:t>
            </a:r>
            <a:br>
              <a:rPr lang="en-US" sz="3400" dirty="0">
                <a:solidFill>
                  <a:schemeClr val="tx2">
                    <a:lumMod val="75000"/>
                  </a:schemeClr>
                </a:solidFill>
                <a:cs typeface="Arial" charset="0"/>
              </a:rPr>
            </a:br>
            <a:r>
              <a:rPr lang="en-US" sz="2200" dirty="0">
                <a:solidFill>
                  <a:schemeClr val="tx1">
                    <a:lumMod val="75000"/>
                    <a:lumOff val="25000"/>
                  </a:schemeClr>
                </a:solidFill>
                <a:cs typeface="Arial" charset="0"/>
              </a:rPr>
              <a:t>ARMA Utah-Salt Lake Chapter meeting – April 19, 2018</a:t>
            </a:r>
            <a:endParaRPr lang="en-US" sz="2200" dirty="0">
              <a:solidFill>
                <a:schemeClr val="tx1">
                  <a:lumMod val="75000"/>
                  <a:lumOff val="25000"/>
                </a:schemeClr>
              </a:solidFill>
            </a:endParaRPr>
          </a:p>
        </p:txBody>
      </p:sp>
      <p:sp>
        <p:nvSpPr>
          <p:cNvPr id="9" name="Subtitle 12"/>
          <p:cNvSpPr>
            <a:spLocks noGrp="1"/>
          </p:cNvSpPr>
          <p:nvPr>
            <p:ph type="subTitle" idx="1"/>
          </p:nvPr>
        </p:nvSpPr>
        <p:spPr>
          <a:xfrm>
            <a:off x="204312" y="5921869"/>
            <a:ext cx="7239000" cy="699593"/>
          </a:xfrm>
        </p:spPr>
        <p:txBody>
          <a:bodyPr>
            <a:normAutofit/>
          </a:bodyPr>
          <a:lstStyle/>
          <a:p>
            <a:r>
              <a:rPr lang="en-US" sz="1400" dirty="0">
                <a:solidFill>
                  <a:schemeClr val="bg1"/>
                </a:solidFill>
              </a:rPr>
              <a:t>  </a:t>
            </a:r>
          </a:p>
        </p:txBody>
      </p:sp>
      <p:pic>
        <p:nvPicPr>
          <p:cNvPr id="3" name="Picture 2"/>
          <p:cNvPicPr>
            <a:picLocks noChangeAspect="1"/>
          </p:cNvPicPr>
          <p:nvPr/>
        </p:nvPicPr>
        <p:blipFill>
          <a:blip r:embed="rId3"/>
          <a:stretch>
            <a:fillRect/>
          </a:stretch>
        </p:blipFill>
        <p:spPr>
          <a:xfrm rot="20430541">
            <a:off x="4296545" y="2779706"/>
            <a:ext cx="3305175" cy="1381125"/>
          </a:xfrm>
          <a:prstGeom prst="rect">
            <a:avLst/>
          </a:prstGeom>
        </p:spPr>
      </p:pic>
      <p:pic>
        <p:nvPicPr>
          <p:cNvPr id="2" name="Picture 1"/>
          <p:cNvPicPr>
            <a:picLocks noChangeAspect="1"/>
          </p:cNvPicPr>
          <p:nvPr/>
        </p:nvPicPr>
        <p:blipFill>
          <a:blip r:embed="rId4"/>
          <a:stretch>
            <a:fillRect/>
          </a:stretch>
        </p:blipFill>
        <p:spPr>
          <a:xfrm>
            <a:off x="579437" y="615666"/>
            <a:ext cx="8953500" cy="1885950"/>
          </a:xfrm>
          <a:prstGeom prst="rect">
            <a:avLst/>
          </a:prstGeom>
        </p:spPr>
      </p:pic>
    </p:spTree>
    <p:extLst>
      <p:ext uri="{BB962C8B-B14F-4D97-AF65-F5344CB8AC3E}">
        <p14:creationId xmlns:p14="http://schemas.microsoft.com/office/powerpoint/2010/main" val="182304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Ensure privacy from the very beginning of system design</a:t>
            </a:r>
          </a:p>
        </p:txBody>
      </p:sp>
      <p:sp>
        <p:nvSpPr>
          <p:cNvPr id="3" name="Title 2"/>
          <p:cNvSpPr>
            <a:spLocks noGrp="1"/>
          </p:cNvSpPr>
          <p:nvPr>
            <p:ph type="title"/>
          </p:nvPr>
        </p:nvSpPr>
        <p:spPr/>
        <p:txBody>
          <a:bodyPr/>
          <a:lstStyle/>
          <a:p>
            <a:r>
              <a:rPr lang="en-US" dirty="0"/>
              <a:t>Privacy by Design</a:t>
            </a:r>
          </a:p>
        </p:txBody>
      </p:sp>
    </p:spTree>
    <p:extLst>
      <p:ext uri="{BB962C8B-B14F-4D97-AF65-F5344CB8AC3E}">
        <p14:creationId xmlns:p14="http://schemas.microsoft.com/office/powerpoint/2010/main" val="387600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sz="3600" dirty="0">
                <a:latin typeface="Calibri" panose="020F0502020204030204" pitchFamily="34" charset="0"/>
                <a:ea typeface="Calibri" panose="020F0502020204030204" pitchFamily="34" charset="0"/>
                <a:cs typeface="Times New Roman" panose="02020603050405020304" pitchFamily="18" charset="0"/>
              </a:rPr>
              <a:t>Requires data controllers to provide greater transparency about the data being collected and how that data will be used. Expanded rights include the: </a:t>
            </a:r>
          </a:p>
          <a:p>
            <a:pPr lvl="1">
              <a:lnSpc>
                <a:spcPct val="107000"/>
              </a:lnSpc>
              <a:spcBef>
                <a:spcPts val="0"/>
              </a:spcBef>
            </a:pPr>
            <a:r>
              <a:rPr lang="en-US" sz="2800" dirty="0">
                <a:latin typeface="Calibri" panose="020F0502020204030204" pitchFamily="34" charset="0"/>
                <a:ea typeface="Calibri" panose="020F0502020204030204" pitchFamily="34" charset="0"/>
                <a:cs typeface="Times New Roman" panose="02020603050405020304" pitchFamily="18" charset="0"/>
              </a:rPr>
              <a:t>Right to deletion and correction  </a:t>
            </a:r>
          </a:p>
          <a:p>
            <a:pPr lvl="1">
              <a:lnSpc>
                <a:spcPct val="107000"/>
              </a:lnSpc>
              <a:spcBef>
                <a:spcPts val="0"/>
              </a:spcBef>
            </a:pPr>
            <a:r>
              <a:rPr lang="en-US" sz="2800" dirty="0">
                <a:latin typeface="Calibri" panose="020F0502020204030204" pitchFamily="34" charset="0"/>
                <a:ea typeface="Calibri" panose="020F0502020204030204" pitchFamily="34" charset="0"/>
                <a:cs typeface="Times New Roman" panose="02020603050405020304" pitchFamily="18" charset="0"/>
              </a:rPr>
              <a:t>Right to be </a:t>
            </a:r>
            <a:r>
              <a:rPr lang="en-US" sz="2800" b="1" dirty="0">
                <a:latin typeface="Calibri" panose="020F0502020204030204" pitchFamily="34" charset="0"/>
                <a:ea typeface="Calibri" panose="020F0502020204030204" pitchFamily="34" charset="0"/>
                <a:cs typeface="Times New Roman" panose="02020603050405020304" pitchFamily="18" charset="0"/>
              </a:rPr>
              <a:t>forgotten</a:t>
            </a:r>
          </a:p>
          <a:p>
            <a:pPr lvl="1">
              <a:lnSpc>
                <a:spcPct val="107000"/>
              </a:lnSpc>
              <a:spcBef>
                <a:spcPts val="0"/>
              </a:spcBef>
            </a:pPr>
            <a:r>
              <a:rPr lang="en-US" sz="2800" dirty="0">
                <a:latin typeface="Calibri" panose="020F0502020204030204" pitchFamily="34" charset="0"/>
                <a:ea typeface="Calibri" panose="020F0502020204030204" pitchFamily="34" charset="0"/>
                <a:cs typeface="Times New Roman" panose="02020603050405020304" pitchFamily="18" charset="0"/>
              </a:rPr>
              <a:t>Right to launch complaint</a:t>
            </a:r>
          </a:p>
          <a:p>
            <a:pPr lvl="1">
              <a:lnSpc>
                <a:spcPct val="107000"/>
              </a:lnSpc>
              <a:spcBef>
                <a:spcPts val="0"/>
              </a:spcBef>
            </a:pPr>
            <a:r>
              <a:rPr lang="en-US" sz="2800" dirty="0">
                <a:latin typeface="Calibri" panose="020F0502020204030204" pitchFamily="34" charset="0"/>
                <a:ea typeface="Calibri" panose="020F0502020204030204" pitchFamily="34" charset="0"/>
                <a:cs typeface="Times New Roman" panose="02020603050405020304" pitchFamily="18" charset="0"/>
              </a:rPr>
              <a:t>Right to receive data being collected about them in a usable, common, machine language</a:t>
            </a:r>
          </a:p>
        </p:txBody>
      </p:sp>
      <p:sp>
        <p:nvSpPr>
          <p:cNvPr id="3" name="Title 2"/>
          <p:cNvSpPr>
            <a:spLocks noGrp="1"/>
          </p:cNvSpPr>
          <p:nvPr>
            <p:ph type="title"/>
          </p:nvPr>
        </p:nvSpPr>
        <p:spPr/>
        <p:txBody>
          <a:bodyPr/>
          <a:lstStyle/>
          <a:p>
            <a:r>
              <a:rPr lang="en-US" dirty="0"/>
              <a:t>Enhanced Individual Rights</a:t>
            </a:r>
          </a:p>
        </p:txBody>
      </p:sp>
    </p:spTree>
    <p:extLst>
      <p:ext uri="{BB962C8B-B14F-4D97-AF65-F5344CB8AC3E}">
        <p14:creationId xmlns:p14="http://schemas.microsoft.com/office/powerpoint/2010/main" val="359360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856" dirty="0"/>
              <a:t>Personal Data Under the GDPR - Any information relating to an individual data subject who can be identified directly or indirectly by reference to an identifier such as name, identification number, geolocation data, online identifiers. Personal Data now includes:</a:t>
            </a:r>
          </a:p>
          <a:p>
            <a:pPr>
              <a:lnSpc>
                <a:spcPct val="107000"/>
              </a:lnSpc>
              <a:spcBef>
                <a:spcPts val="0"/>
              </a:spcBef>
            </a:pPr>
            <a:r>
              <a:rPr lang="en-US" sz="2142" dirty="0">
                <a:latin typeface="Calibri" panose="020F0502020204030204" pitchFamily="34" charset="0"/>
                <a:ea typeface="Calibri" panose="020F0502020204030204" pitchFamily="34" charset="0"/>
                <a:cs typeface="Times New Roman" panose="02020603050405020304" pitchFamily="18" charset="0"/>
              </a:rPr>
              <a:t>Unique online identifiers</a:t>
            </a:r>
          </a:p>
          <a:p>
            <a:pPr lvl="1">
              <a:lnSpc>
                <a:spcPct val="107000"/>
              </a:lnSpc>
              <a:spcBef>
                <a:spcPts val="0"/>
              </a:spcBef>
            </a:pPr>
            <a:r>
              <a:rPr lang="en-US" sz="1938" dirty="0">
                <a:latin typeface="Calibri" panose="020F0502020204030204" pitchFamily="34" charset="0"/>
                <a:ea typeface="Calibri" panose="020F0502020204030204" pitchFamily="34" charset="0"/>
                <a:cs typeface="Times New Roman" panose="02020603050405020304" pitchFamily="18" charset="0"/>
              </a:rPr>
              <a:t>IP address</a:t>
            </a:r>
          </a:p>
          <a:p>
            <a:pPr lvl="1">
              <a:lnSpc>
                <a:spcPct val="107000"/>
              </a:lnSpc>
              <a:spcBef>
                <a:spcPts val="0"/>
              </a:spcBef>
            </a:pPr>
            <a:r>
              <a:rPr lang="en-US" sz="1938" dirty="0">
                <a:ea typeface="Calibri" panose="020F0502020204030204" pitchFamily="34" charset="0"/>
                <a:cs typeface="Times New Roman" panose="02020603050405020304" pitchFamily="18" charset="0"/>
              </a:rPr>
              <a:t>Pixel tracking on web browsers</a:t>
            </a:r>
          </a:p>
          <a:p>
            <a:pPr lvl="1">
              <a:lnSpc>
                <a:spcPct val="107000"/>
              </a:lnSpc>
              <a:spcBef>
                <a:spcPts val="0"/>
              </a:spcBef>
            </a:pPr>
            <a:r>
              <a:rPr lang="en-US" sz="1938" dirty="0">
                <a:ea typeface="Calibri" panose="020F0502020204030204" pitchFamily="34" charset="0"/>
                <a:cs typeface="Times New Roman" panose="02020603050405020304" pitchFamily="18" charset="0"/>
              </a:rPr>
              <a:t>User names and passwords</a:t>
            </a:r>
          </a:p>
          <a:p>
            <a:pPr lvl="1">
              <a:lnSpc>
                <a:spcPct val="107000"/>
              </a:lnSpc>
              <a:spcBef>
                <a:spcPts val="0"/>
              </a:spcBef>
            </a:pPr>
            <a:r>
              <a:rPr lang="en-US" sz="1938" dirty="0">
                <a:latin typeface="Calibri" panose="020F0502020204030204" pitchFamily="34" charset="0"/>
                <a:ea typeface="Calibri" panose="020F0502020204030204" pitchFamily="34" charset="0"/>
                <a:cs typeface="Times New Roman" panose="02020603050405020304" pitchFamily="18" charset="0"/>
              </a:rPr>
              <a:t>Email address</a:t>
            </a:r>
          </a:p>
          <a:p>
            <a:pPr>
              <a:lnSpc>
                <a:spcPct val="107000"/>
              </a:lnSpc>
              <a:spcBef>
                <a:spcPts val="0"/>
              </a:spcBef>
            </a:pPr>
            <a:r>
              <a:rPr lang="en-US" sz="2142" dirty="0">
                <a:latin typeface="Calibri" panose="020F0502020204030204" pitchFamily="34" charset="0"/>
                <a:ea typeface="Calibri" panose="020F0502020204030204" pitchFamily="34" charset="0"/>
                <a:cs typeface="Times New Roman" panose="02020603050405020304" pitchFamily="18" charset="0"/>
              </a:rPr>
              <a:t>Mobile device identifiers</a:t>
            </a:r>
          </a:p>
          <a:p>
            <a:pPr lvl="1">
              <a:lnSpc>
                <a:spcPct val="107000"/>
              </a:lnSpc>
              <a:spcBef>
                <a:spcPts val="0"/>
              </a:spcBef>
            </a:pPr>
            <a:r>
              <a:rPr lang="en-US" sz="1938" dirty="0">
                <a:latin typeface="Calibri" panose="020F0502020204030204" pitchFamily="34" charset="0"/>
                <a:ea typeface="Calibri" panose="020F0502020204030204" pitchFamily="34" charset="0"/>
                <a:cs typeface="Times New Roman" panose="02020603050405020304" pitchFamily="18" charset="0"/>
              </a:rPr>
              <a:t>such as geo location</a:t>
            </a:r>
          </a:p>
          <a:p>
            <a:pPr>
              <a:lnSpc>
                <a:spcPct val="107000"/>
              </a:lnSpc>
              <a:spcBef>
                <a:spcPts val="0"/>
              </a:spcBef>
            </a:pPr>
            <a:r>
              <a:rPr lang="en-US" sz="2142" dirty="0">
                <a:latin typeface="Calibri" panose="020F0502020204030204" pitchFamily="34" charset="0"/>
                <a:ea typeface="Calibri" panose="020F0502020204030204" pitchFamily="34" charset="0"/>
                <a:cs typeface="Times New Roman" panose="02020603050405020304" pitchFamily="18" charset="0"/>
              </a:rPr>
              <a:t>Biometrics</a:t>
            </a:r>
          </a:p>
          <a:p>
            <a:pPr lvl="1">
              <a:lnSpc>
                <a:spcPct val="107000"/>
              </a:lnSpc>
              <a:spcBef>
                <a:spcPts val="0"/>
              </a:spcBef>
            </a:pPr>
            <a:r>
              <a:rPr lang="en-US" sz="1938" dirty="0">
                <a:latin typeface="Calibri" panose="020F0502020204030204" pitchFamily="34" charset="0"/>
                <a:ea typeface="Calibri" panose="020F0502020204030204" pitchFamily="34" charset="0"/>
                <a:cs typeface="Times New Roman" panose="02020603050405020304" pitchFamily="18" charset="0"/>
              </a:rPr>
              <a:t>finger prints, retina scans and genetic data</a:t>
            </a:r>
          </a:p>
          <a:p>
            <a:pPr>
              <a:lnSpc>
                <a:spcPct val="107000"/>
              </a:lnSpc>
              <a:spcBef>
                <a:spcPts val="0"/>
              </a:spcBef>
            </a:pPr>
            <a:r>
              <a:rPr lang="en-US" sz="2142" dirty="0"/>
              <a:t>Physical, physiological, genetic, mental, economic, cultural or social identity</a:t>
            </a:r>
            <a:endParaRPr lang="en-US" sz="1938"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Expanded Definition of Personal Data</a:t>
            </a:r>
          </a:p>
        </p:txBody>
      </p:sp>
    </p:spTree>
    <p:extLst>
      <p:ext uri="{BB962C8B-B14F-4D97-AF65-F5344CB8AC3E}">
        <p14:creationId xmlns:p14="http://schemas.microsoft.com/office/powerpoint/2010/main" val="157577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spcAft>
                <a:spcPts val="600"/>
              </a:spcAft>
            </a:pPr>
            <a:r>
              <a:rPr lang="en-US" sz="3000" dirty="0">
                <a:ea typeface="Calibri" panose="020F0502020204030204" pitchFamily="34" charset="0"/>
                <a:cs typeface="Times New Roman" panose="02020603050405020304" pitchFamily="18" charset="0"/>
              </a:rPr>
              <a:t>Must be specific to each data processing operation  </a:t>
            </a:r>
          </a:p>
          <a:p>
            <a:pPr>
              <a:lnSpc>
                <a:spcPct val="107000"/>
              </a:lnSpc>
              <a:spcBef>
                <a:spcPts val="0"/>
              </a:spcBef>
              <a:spcAft>
                <a:spcPts val="600"/>
              </a:spcAft>
            </a:pPr>
            <a:r>
              <a:rPr lang="en-US" sz="3000" dirty="0">
                <a:ea typeface="Calibri" panose="020F0502020204030204" pitchFamily="34" charset="0"/>
                <a:cs typeface="Times New Roman" panose="02020603050405020304" pitchFamily="18" charset="0"/>
              </a:rPr>
              <a:t>Easy to see</a:t>
            </a:r>
          </a:p>
          <a:p>
            <a:pPr lvl="1">
              <a:lnSpc>
                <a:spcPct val="107000"/>
              </a:lnSpc>
              <a:spcBef>
                <a:spcPts val="0"/>
              </a:spcBef>
              <a:spcAft>
                <a:spcPts val="600"/>
              </a:spcAft>
            </a:pPr>
            <a:r>
              <a:rPr lang="en-US" sz="2700" dirty="0">
                <a:ea typeface="Calibri" panose="020F0502020204030204" pitchFamily="34" charset="0"/>
                <a:cs typeface="Times New Roman" panose="02020603050405020304" pitchFamily="18" charset="0"/>
              </a:rPr>
              <a:t>Clear and plain language</a:t>
            </a:r>
          </a:p>
          <a:p>
            <a:pPr lvl="1">
              <a:lnSpc>
                <a:spcPct val="107000"/>
              </a:lnSpc>
              <a:spcBef>
                <a:spcPts val="0"/>
              </a:spcBef>
              <a:spcAft>
                <a:spcPts val="600"/>
              </a:spcAft>
            </a:pPr>
            <a:r>
              <a:rPr lang="en-US" sz="2700" dirty="0">
                <a:ea typeface="Calibri" panose="020F0502020204030204" pitchFamily="34" charset="0"/>
                <a:cs typeface="Times New Roman" panose="02020603050405020304" pitchFamily="18" charset="0"/>
              </a:rPr>
              <a:t>Provide in an intelligent and accessible form</a:t>
            </a:r>
          </a:p>
        </p:txBody>
      </p:sp>
      <p:sp>
        <p:nvSpPr>
          <p:cNvPr id="3" name="Title 2"/>
          <p:cNvSpPr>
            <a:spLocks noGrp="1"/>
          </p:cNvSpPr>
          <p:nvPr>
            <p:ph type="title"/>
          </p:nvPr>
        </p:nvSpPr>
        <p:spPr/>
        <p:txBody>
          <a:bodyPr/>
          <a:lstStyle/>
          <a:p>
            <a:r>
              <a:rPr lang="en-US" dirty="0"/>
              <a:t>Consent</a:t>
            </a:r>
          </a:p>
        </p:txBody>
      </p:sp>
    </p:spTree>
    <p:extLst>
      <p:ext uri="{BB962C8B-B14F-4D97-AF65-F5344CB8AC3E}">
        <p14:creationId xmlns:p14="http://schemas.microsoft.com/office/powerpoint/2010/main" val="202886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Within 72 hours.  Shorter than anything we now have in the US.  </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Notification requirements to the supervisory authority and affected data subjects, within 72 hours of discovery of the breach.</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Breach Notification</a:t>
            </a:r>
          </a:p>
        </p:txBody>
      </p:sp>
    </p:spTree>
    <p:extLst>
      <p:ext uri="{BB962C8B-B14F-4D97-AF65-F5344CB8AC3E}">
        <p14:creationId xmlns:p14="http://schemas.microsoft.com/office/powerpoint/2010/main" val="134817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Data processors will be required to maintain </a:t>
            </a:r>
            <a:r>
              <a:rPr lang="en-US" b="1" dirty="0"/>
              <a:t>records of personal data and processing activities</a:t>
            </a:r>
            <a:r>
              <a:rPr lang="en-US" dirty="0"/>
              <a:t> and will be subject to greater liability if responsible for a breach</a:t>
            </a:r>
          </a:p>
          <a:p>
            <a:r>
              <a:rPr lang="en-US" dirty="0"/>
              <a:t>Data controllers cannot push liability onto processors. Must ensure contracts require processors to comply with GDPR</a:t>
            </a:r>
          </a:p>
        </p:txBody>
      </p:sp>
      <p:sp>
        <p:nvSpPr>
          <p:cNvPr id="3" name="Title 2"/>
          <p:cNvSpPr>
            <a:spLocks noGrp="1"/>
          </p:cNvSpPr>
          <p:nvPr>
            <p:ph type="title"/>
          </p:nvPr>
        </p:nvSpPr>
        <p:spPr/>
        <p:txBody>
          <a:bodyPr/>
          <a:lstStyle/>
          <a:p>
            <a:r>
              <a:rPr lang="en-US" dirty="0"/>
              <a:t>Data Controllers and Data Processors</a:t>
            </a:r>
          </a:p>
        </p:txBody>
      </p:sp>
    </p:spTree>
    <p:extLst>
      <p:ext uri="{BB962C8B-B14F-4D97-AF65-F5344CB8AC3E}">
        <p14:creationId xmlns:p14="http://schemas.microsoft.com/office/powerpoint/2010/main" val="355072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Data protection policy</a:t>
            </a: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Maintain record of data processing activities</a:t>
            </a: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Risk assessments</a:t>
            </a:r>
          </a:p>
          <a:p>
            <a:pPr lvl="1">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Thought process of risk and how to mitigate it </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Organizational Requirements</a:t>
            </a:r>
          </a:p>
        </p:txBody>
      </p:sp>
    </p:spTree>
    <p:extLst>
      <p:ext uri="{BB962C8B-B14F-4D97-AF65-F5344CB8AC3E}">
        <p14:creationId xmlns:p14="http://schemas.microsoft.com/office/powerpoint/2010/main" val="3085036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GDPR is a regulation and not a recommendation</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Some could fall into 10 Million Euros or 2% of global revenue.  </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Max is 20 Million or 4% of global revenue, whichever is higher.</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Penalties</a:t>
            </a:r>
          </a:p>
        </p:txBody>
      </p:sp>
    </p:spTree>
    <p:extLst>
      <p:ext uri="{BB962C8B-B14F-4D97-AF65-F5344CB8AC3E}">
        <p14:creationId xmlns:p14="http://schemas.microsoft.com/office/powerpoint/2010/main" val="127421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Data privacy is a </a:t>
            </a:r>
            <a:r>
              <a:rPr lang="en-US" b="1" dirty="0">
                <a:latin typeface="Calibri" panose="020F0502020204030204" pitchFamily="34" charset="0"/>
                <a:ea typeface="Calibri" panose="020F0502020204030204" pitchFamily="34" charset="0"/>
                <a:cs typeface="Times New Roman" panose="02020603050405020304" pitchFamily="18" charset="0"/>
              </a:rPr>
              <a:t>fundamental right</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There must be a </a:t>
            </a:r>
            <a:r>
              <a:rPr lang="en-US" b="1" dirty="0">
                <a:latin typeface="Calibri" panose="020F0502020204030204" pitchFamily="34" charset="0"/>
                <a:ea typeface="Calibri" panose="020F0502020204030204" pitchFamily="34" charset="0"/>
                <a:cs typeface="Times New Roman" panose="02020603050405020304" pitchFamily="18" charset="0"/>
              </a:rPr>
              <a:t>lawful basis </a:t>
            </a:r>
            <a:r>
              <a:rPr lang="en-US" dirty="0">
                <a:latin typeface="Calibri" panose="020F0502020204030204" pitchFamily="34" charset="0"/>
                <a:ea typeface="Calibri" panose="020F0502020204030204" pitchFamily="34" charset="0"/>
                <a:cs typeface="Times New Roman" panose="02020603050405020304" pitchFamily="18" charset="0"/>
              </a:rPr>
              <a:t>for all data processing (e.g., consent, necessary to perform a contract, required by low, “legitimate interests” balanced against impact on individuals</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Special laws for processing </a:t>
            </a:r>
            <a:r>
              <a:rPr lang="en-US" b="1" dirty="0">
                <a:latin typeface="Calibri" panose="020F0502020204030204" pitchFamily="34" charset="0"/>
                <a:ea typeface="Calibri" panose="020F0502020204030204" pitchFamily="34" charset="0"/>
                <a:cs typeface="Times New Roman" panose="02020603050405020304" pitchFamily="18" charset="0"/>
              </a:rPr>
              <a:t>special categories</a:t>
            </a:r>
            <a:r>
              <a:rPr lang="en-US" dirty="0">
                <a:latin typeface="Calibri" panose="020F0502020204030204" pitchFamily="34" charset="0"/>
                <a:ea typeface="Calibri" panose="020F0502020204030204" pitchFamily="34" charset="0"/>
                <a:cs typeface="Times New Roman" panose="02020603050405020304" pitchFamily="18" charset="0"/>
              </a:rPr>
              <a:t> of personal data (sensitive information) concerning: racial or ethnic origin, political opinions, religious or philosophical beliefs, trade union memberships, genetics or biometrics, health, sexual orientation, criminal record</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Can only collect personal when </a:t>
            </a:r>
            <a:r>
              <a:rPr lang="en-US" b="1" dirty="0">
                <a:latin typeface="Calibri" panose="020F0502020204030204" pitchFamily="34" charset="0"/>
                <a:ea typeface="Calibri" panose="020F0502020204030204" pitchFamily="34" charset="0"/>
                <a:cs typeface="Times New Roman" panose="02020603050405020304" pitchFamily="18" charset="0"/>
              </a:rPr>
              <a:t>required by law </a:t>
            </a:r>
            <a:r>
              <a:rPr lang="en-US" dirty="0">
                <a:latin typeface="Calibri" panose="020F0502020204030204" pitchFamily="34" charset="0"/>
                <a:ea typeface="Calibri" panose="020F0502020204030204" pitchFamily="34" charset="0"/>
                <a:cs typeface="Times New Roman" panose="02020603050405020304" pitchFamily="18" charset="0"/>
              </a:rPr>
              <a:t>or have </a:t>
            </a:r>
            <a:r>
              <a:rPr lang="en-US" b="1" dirty="0">
                <a:latin typeface="Calibri" panose="020F0502020204030204" pitchFamily="34" charset="0"/>
                <a:ea typeface="Calibri" panose="020F0502020204030204" pitchFamily="34" charset="0"/>
                <a:cs typeface="Times New Roman" panose="02020603050405020304" pitchFamily="18" charset="0"/>
              </a:rPr>
              <a:t>consent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a:t>GDPR - Basic Principles</a:t>
            </a:r>
          </a:p>
        </p:txBody>
      </p:sp>
    </p:spTree>
    <p:extLst>
      <p:ext uri="{BB962C8B-B14F-4D97-AF65-F5344CB8AC3E}">
        <p14:creationId xmlns:p14="http://schemas.microsoft.com/office/powerpoint/2010/main" val="30815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Own branch campus or study center in the EU</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Sending students to counterparts in the EU (exchange, research, internship, study abroad)</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Collaboration with EU institutions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Online learning platforms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Research incorporating EU data sets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Soliciting student applications from EU</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Recruiting faculty from the EU</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Receiving donations from the EU</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Alumni data of EU citizens</a:t>
            </a:r>
          </a:p>
          <a:p>
            <a:endParaRPr lang="en-US" dirty="0"/>
          </a:p>
        </p:txBody>
      </p:sp>
      <p:sp>
        <p:nvSpPr>
          <p:cNvPr id="3" name="Title 2"/>
          <p:cNvSpPr>
            <a:spLocks noGrp="1"/>
          </p:cNvSpPr>
          <p:nvPr>
            <p:ph type="title"/>
          </p:nvPr>
        </p:nvSpPr>
        <p:spPr/>
        <p:txBody>
          <a:bodyPr/>
          <a:lstStyle/>
          <a:p>
            <a:r>
              <a:rPr lang="en-US" dirty="0"/>
              <a:t>Case Study: Impact of GDPR</a:t>
            </a:r>
          </a:p>
        </p:txBody>
      </p:sp>
    </p:spTree>
    <p:extLst>
      <p:ext uri="{BB962C8B-B14F-4D97-AF65-F5344CB8AC3E}">
        <p14:creationId xmlns:p14="http://schemas.microsoft.com/office/powerpoint/2010/main" val="249473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1824" y="1363662"/>
            <a:ext cx="5853829" cy="3719966"/>
          </a:xfrm>
        </p:spPr>
        <p:txBody>
          <a:bodyPr>
            <a:normAutofit/>
          </a:bodyPr>
          <a:lstStyle/>
          <a:p>
            <a:pPr marL="393404" indent="-393404">
              <a:buFont typeface="+mj-lt"/>
              <a:buAutoNum type="arabicPeriod"/>
            </a:pPr>
            <a:r>
              <a:rPr lang="en-US" sz="2100" dirty="0"/>
              <a:t>What is GDPR?</a:t>
            </a:r>
          </a:p>
          <a:p>
            <a:pPr marL="393404" indent="-393404">
              <a:buFont typeface="+mj-lt"/>
              <a:buAutoNum type="arabicPeriod"/>
            </a:pPr>
            <a:r>
              <a:rPr lang="en-US" sz="2100" dirty="0"/>
              <a:t>Does it apply to my organization?</a:t>
            </a:r>
          </a:p>
          <a:p>
            <a:pPr marL="393404" indent="-393404">
              <a:buFont typeface="+mj-lt"/>
              <a:buAutoNum type="arabicPeriod"/>
            </a:pPr>
            <a:r>
              <a:rPr lang="en-US" sz="2100" dirty="0"/>
              <a:t>What should my organization do?</a:t>
            </a:r>
          </a:p>
          <a:p>
            <a:pPr marL="393404" indent="-393404">
              <a:buFont typeface="+mj-lt"/>
              <a:buAutoNum type="arabicPeriod"/>
            </a:pPr>
            <a:r>
              <a:rPr lang="en-US" sz="2100" dirty="0"/>
              <a:t>How does this impact Records Management?</a:t>
            </a:r>
          </a:p>
          <a:p>
            <a:pPr marL="393404" indent="-393404">
              <a:buFont typeface="+mj-lt"/>
              <a:buAutoNum type="arabicPeriod"/>
            </a:pPr>
            <a:r>
              <a:rPr lang="en-US" sz="2100" dirty="0"/>
              <a:t>What is BYU doing about GDPR?</a:t>
            </a:r>
          </a:p>
        </p:txBody>
      </p:sp>
      <p:sp>
        <p:nvSpPr>
          <p:cNvPr id="3" name="Title 2"/>
          <p:cNvSpPr>
            <a:spLocks noGrp="1"/>
          </p:cNvSpPr>
          <p:nvPr>
            <p:ph type="title"/>
          </p:nvPr>
        </p:nvSpPr>
        <p:spPr/>
        <p:txBody>
          <a:bodyPr/>
          <a:lstStyle/>
          <a:p>
            <a:r>
              <a:rPr lang="en-US" dirty="0"/>
              <a:t>Agenda</a:t>
            </a:r>
          </a:p>
        </p:txBody>
      </p:sp>
      <p:pic>
        <p:nvPicPr>
          <p:cNvPr id="4" name="Picture 3"/>
          <p:cNvPicPr>
            <a:picLocks noChangeAspect="1"/>
          </p:cNvPicPr>
          <p:nvPr/>
        </p:nvPicPr>
        <p:blipFill>
          <a:blip r:embed="rId3"/>
          <a:stretch>
            <a:fillRect/>
          </a:stretch>
        </p:blipFill>
        <p:spPr>
          <a:xfrm>
            <a:off x="8389629" y="1840147"/>
            <a:ext cx="1635687" cy="1571402"/>
          </a:xfrm>
          <a:prstGeom prst="rect">
            <a:avLst/>
          </a:prstGeom>
        </p:spPr>
      </p:pic>
    </p:spTree>
    <p:extLst>
      <p:ext uri="{BB962C8B-B14F-4D97-AF65-F5344CB8AC3E}">
        <p14:creationId xmlns:p14="http://schemas.microsoft.com/office/powerpoint/2010/main" val="141112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Process information lawfully, fairly and in a transparent manner to the individual</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Purpose Limitation – data is collected for legitimate purposes and is disclosed up front</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Data limitation – limited to what is necessary in relation to the stated purposes for which it was collected</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Accuracy – must be accurate, corrected where necessary</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Storage – </a:t>
            </a:r>
            <a:r>
              <a:rPr lang="en-US" b="1" dirty="0">
                <a:latin typeface="Calibri" panose="020F0502020204030204" pitchFamily="34" charset="0"/>
                <a:ea typeface="Calibri" panose="020F0502020204030204" pitchFamily="34" charset="0"/>
                <a:cs typeface="Times New Roman" panose="02020603050405020304" pitchFamily="18" charset="0"/>
              </a:rPr>
              <a:t>kept for only as long as necessary for stated purpose</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Security – kept in a secure manner</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Accountability – Take steps to </a:t>
            </a:r>
            <a:r>
              <a:rPr lang="en-US" b="1" dirty="0">
                <a:latin typeface="Calibri" panose="020F0502020204030204" pitchFamily="34" charset="0"/>
                <a:ea typeface="Calibri" panose="020F0502020204030204" pitchFamily="34" charset="0"/>
                <a:cs typeface="Times New Roman" panose="02020603050405020304" pitchFamily="18" charset="0"/>
              </a:rPr>
              <a:t>show</a:t>
            </a:r>
            <a:r>
              <a:rPr lang="en-US" dirty="0">
                <a:latin typeface="Calibri" panose="020F0502020204030204" pitchFamily="34" charset="0"/>
                <a:ea typeface="Calibri" panose="020F0502020204030204" pitchFamily="34" charset="0"/>
                <a:cs typeface="Times New Roman" panose="02020603050405020304" pitchFamily="18" charset="0"/>
              </a:rPr>
              <a:t> you are putting in appropriate controls to protect the information</a:t>
            </a:r>
          </a:p>
          <a:p>
            <a:endParaRPr lang="en-US" dirty="0"/>
          </a:p>
        </p:txBody>
      </p:sp>
      <p:sp>
        <p:nvSpPr>
          <p:cNvPr id="3" name="Title 2"/>
          <p:cNvSpPr>
            <a:spLocks noGrp="1"/>
          </p:cNvSpPr>
          <p:nvPr>
            <p:ph type="title"/>
          </p:nvPr>
        </p:nvSpPr>
        <p:spPr/>
        <p:txBody>
          <a:bodyPr/>
          <a:lstStyle/>
          <a:p>
            <a:r>
              <a:rPr lang="en-US" dirty="0"/>
              <a:t>Principles for Processing Information</a:t>
            </a:r>
          </a:p>
        </p:txBody>
      </p:sp>
    </p:spTree>
    <p:extLst>
      <p:ext uri="{BB962C8B-B14F-4D97-AF65-F5344CB8AC3E}">
        <p14:creationId xmlns:p14="http://schemas.microsoft.com/office/powerpoint/2010/main" val="374233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Personal data – any information used to identify a person, such as: name, id number, location data, online identifiers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Processing: any operation or set of operations which is performed on personal data or sets of data</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Case Study: It’s not just about securing PII.  Anything in the student’s record would apply, if linked to the student</a:t>
            </a:r>
          </a:p>
          <a:p>
            <a:endParaRPr lang="en-US" dirty="0"/>
          </a:p>
        </p:txBody>
      </p:sp>
      <p:sp>
        <p:nvSpPr>
          <p:cNvPr id="3" name="Title 2"/>
          <p:cNvSpPr>
            <a:spLocks noGrp="1"/>
          </p:cNvSpPr>
          <p:nvPr>
            <p:ph type="title"/>
          </p:nvPr>
        </p:nvSpPr>
        <p:spPr/>
        <p:txBody>
          <a:bodyPr/>
          <a:lstStyle/>
          <a:p>
            <a:r>
              <a:rPr lang="en-US" dirty="0"/>
              <a:t>Processing of Personal Data</a:t>
            </a:r>
          </a:p>
        </p:txBody>
      </p:sp>
    </p:spTree>
    <p:extLst>
      <p:ext uri="{BB962C8B-B14F-4D97-AF65-F5344CB8AC3E}">
        <p14:creationId xmlns:p14="http://schemas.microsoft.com/office/powerpoint/2010/main" val="51964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sz="2700" dirty="0">
                <a:ea typeface="Calibri" panose="020F0502020204030204" pitchFamily="34" charset="0"/>
                <a:cs typeface="Times New Roman" panose="02020603050405020304" pitchFamily="18" charset="0"/>
              </a:rPr>
              <a:t>Must have a legal basis to process personal data:</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With Consent </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When Necessary </a:t>
            </a:r>
          </a:p>
        </p:txBody>
      </p:sp>
      <p:sp>
        <p:nvSpPr>
          <p:cNvPr id="3" name="Title 2"/>
          <p:cNvSpPr>
            <a:spLocks noGrp="1"/>
          </p:cNvSpPr>
          <p:nvPr>
            <p:ph type="title"/>
          </p:nvPr>
        </p:nvSpPr>
        <p:spPr/>
        <p:txBody>
          <a:bodyPr/>
          <a:lstStyle/>
          <a:p>
            <a:r>
              <a:rPr lang="en-US" dirty="0"/>
              <a:t>When can you process personal data?</a:t>
            </a:r>
          </a:p>
        </p:txBody>
      </p:sp>
    </p:spTree>
    <p:extLst>
      <p:ext uri="{BB962C8B-B14F-4D97-AF65-F5344CB8AC3E}">
        <p14:creationId xmlns:p14="http://schemas.microsoft.com/office/powerpoint/2010/main" val="98464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97540" indent="-342869">
              <a:lnSpc>
                <a:spcPct val="107000"/>
              </a:lnSpc>
              <a:spcBef>
                <a:spcPts val="0"/>
              </a:spcBef>
            </a:pPr>
            <a:r>
              <a:rPr lang="en-US" sz="2808" dirty="0">
                <a:ea typeface="Calibri" panose="020F0502020204030204" pitchFamily="34" charset="0"/>
                <a:cs typeface="Times New Roman" panose="02020603050405020304" pitchFamily="18" charset="0"/>
              </a:rPr>
              <a:t>Consent can be revoked at any time</a:t>
            </a:r>
          </a:p>
          <a:p>
            <a:pPr marL="397540" indent="-342869">
              <a:lnSpc>
                <a:spcPct val="107000"/>
              </a:lnSpc>
              <a:spcBef>
                <a:spcPts val="0"/>
              </a:spcBef>
            </a:pPr>
            <a:r>
              <a:rPr lang="en-US" sz="2808" dirty="0">
                <a:ea typeface="Calibri" panose="020F0502020204030204" pitchFamily="34" charset="0"/>
                <a:cs typeface="Times New Roman" panose="02020603050405020304" pitchFamily="18" charset="0"/>
              </a:rPr>
              <a:t>If revoked, need to cease processing data</a:t>
            </a:r>
          </a:p>
          <a:p>
            <a:pPr marL="785743"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For example, click “Agree” on website, then later revoke your consent</a:t>
            </a:r>
          </a:p>
          <a:p>
            <a:pPr marL="1028607" lvl="2" indent="-342869">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a:t>With Consent</a:t>
            </a:r>
          </a:p>
        </p:txBody>
      </p:sp>
    </p:spTree>
    <p:extLst>
      <p:ext uri="{BB962C8B-B14F-4D97-AF65-F5344CB8AC3E}">
        <p14:creationId xmlns:p14="http://schemas.microsoft.com/office/powerpoint/2010/main" val="3615608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21542" indent="-342869">
              <a:lnSpc>
                <a:spcPct val="107000"/>
              </a:lnSpc>
              <a:spcBef>
                <a:spcPts val="0"/>
              </a:spcBef>
            </a:pPr>
            <a:r>
              <a:rPr lang="en-US" sz="2700" dirty="0">
                <a:ea typeface="Calibri" panose="020F0502020204030204" pitchFamily="34" charset="0"/>
                <a:cs typeface="Times New Roman" panose="02020603050405020304" pitchFamily="18" charset="0"/>
              </a:rPr>
              <a:t>When necessary (don’t generally need consent, unless sensitive data is collected)</a:t>
            </a:r>
          </a:p>
          <a:p>
            <a:pPr marL="664411"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To perform, or enter into a </a:t>
            </a:r>
            <a:r>
              <a:rPr lang="en-US" sz="2448" b="1" dirty="0">
                <a:latin typeface="Calibri" panose="020F0502020204030204" pitchFamily="34" charset="0"/>
                <a:ea typeface="Calibri" panose="020F0502020204030204" pitchFamily="34" charset="0"/>
                <a:cs typeface="Times New Roman" panose="02020603050405020304" pitchFamily="18" charset="0"/>
              </a:rPr>
              <a:t>contract</a:t>
            </a:r>
            <a:r>
              <a:rPr lang="en-US" sz="2448" dirty="0">
                <a:latin typeface="Calibri" panose="020F0502020204030204" pitchFamily="34" charset="0"/>
                <a:ea typeface="Calibri" panose="020F0502020204030204" pitchFamily="34" charset="0"/>
                <a:cs typeface="Times New Roman" panose="02020603050405020304" pitchFamily="18" charset="0"/>
              </a:rPr>
              <a:t> with data subject</a:t>
            </a:r>
          </a:p>
          <a:p>
            <a:pPr marL="664411"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Comply with a legal obligation</a:t>
            </a:r>
          </a:p>
          <a:p>
            <a:pPr marL="664411"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To </a:t>
            </a:r>
            <a:r>
              <a:rPr lang="en-US" sz="2448" b="1" dirty="0">
                <a:latin typeface="Calibri" panose="020F0502020204030204" pitchFamily="34" charset="0"/>
                <a:ea typeface="Calibri" panose="020F0502020204030204" pitchFamily="34" charset="0"/>
                <a:cs typeface="Times New Roman" panose="02020603050405020304" pitchFamily="18" charset="0"/>
              </a:rPr>
              <a:t>protect vital interests </a:t>
            </a:r>
            <a:r>
              <a:rPr lang="en-US" sz="2448" dirty="0">
                <a:latin typeface="Calibri" panose="020F0502020204030204" pitchFamily="34" charset="0"/>
                <a:ea typeface="Calibri" panose="020F0502020204030204" pitchFamily="34" charset="0"/>
                <a:cs typeface="Times New Roman" panose="02020603050405020304" pitchFamily="18" charset="0"/>
              </a:rPr>
              <a:t>of data subject or another person</a:t>
            </a:r>
          </a:p>
          <a:p>
            <a:pPr marL="664411"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For the performance of a task carried out in </a:t>
            </a:r>
            <a:r>
              <a:rPr lang="en-US" sz="2448" b="1" dirty="0">
                <a:latin typeface="Calibri" panose="020F0502020204030204" pitchFamily="34" charset="0"/>
                <a:ea typeface="Calibri" panose="020F0502020204030204" pitchFamily="34" charset="0"/>
                <a:cs typeface="Times New Roman" panose="02020603050405020304" pitchFamily="18" charset="0"/>
              </a:rPr>
              <a:t>public interest</a:t>
            </a:r>
          </a:p>
          <a:p>
            <a:pPr marL="664411" lvl="1" indent="-342869">
              <a:lnSpc>
                <a:spcPct val="107000"/>
              </a:lnSpc>
              <a:spcBef>
                <a:spcPts val="0"/>
              </a:spcBef>
            </a:pPr>
            <a:r>
              <a:rPr lang="en-US" sz="2448" dirty="0">
                <a:latin typeface="Calibri" panose="020F0502020204030204" pitchFamily="34" charset="0"/>
                <a:ea typeface="Calibri" panose="020F0502020204030204" pitchFamily="34" charset="0"/>
                <a:cs typeface="Times New Roman" panose="02020603050405020304" pitchFamily="18" charset="0"/>
              </a:rPr>
              <a:t>For </a:t>
            </a:r>
            <a:r>
              <a:rPr lang="en-US" sz="2448" b="1" dirty="0">
                <a:latin typeface="Calibri" panose="020F0502020204030204" pitchFamily="34" charset="0"/>
                <a:ea typeface="Calibri" panose="020F0502020204030204" pitchFamily="34" charset="0"/>
                <a:cs typeface="Times New Roman" panose="02020603050405020304" pitchFamily="18" charset="0"/>
              </a:rPr>
              <a:t>legitimate interests</a:t>
            </a:r>
            <a:r>
              <a:rPr lang="en-US" sz="2448" dirty="0">
                <a:latin typeface="Calibri" panose="020F0502020204030204" pitchFamily="34" charset="0"/>
                <a:ea typeface="Calibri" panose="020F0502020204030204" pitchFamily="34" charset="0"/>
                <a:cs typeface="Times New Roman" panose="02020603050405020304" pitchFamily="18" charset="0"/>
              </a:rPr>
              <a:t> pursued by the controller or third-party, except when such interests are overridden by the interests or rights of the data subject.</a:t>
            </a:r>
          </a:p>
          <a:p>
            <a:endParaRPr lang="en-US" dirty="0"/>
          </a:p>
        </p:txBody>
      </p:sp>
      <p:sp>
        <p:nvSpPr>
          <p:cNvPr id="3" name="Title 2"/>
          <p:cNvSpPr>
            <a:spLocks noGrp="1"/>
          </p:cNvSpPr>
          <p:nvPr>
            <p:ph type="title"/>
          </p:nvPr>
        </p:nvSpPr>
        <p:spPr/>
        <p:txBody>
          <a:bodyPr/>
          <a:lstStyle/>
          <a:p>
            <a:r>
              <a:rPr lang="en-US" dirty="0"/>
              <a:t>When Necessary</a:t>
            </a:r>
          </a:p>
        </p:txBody>
      </p:sp>
    </p:spTree>
    <p:extLst>
      <p:ext uri="{BB962C8B-B14F-4D97-AF65-F5344CB8AC3E}">
        <p14:creationId xmlns:p14="http://schemas.microsoft.com/office/powerpoint/2010/main" val="53164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1824" y="1439862"/>
            <a:ext cx="8310931" cy="4342784"/>
          </a:xfrm>
        </p:spPr>
        <p:txBody>
          <a:bodyPr>
            <a:normAutofit fontScale="92500" lnSpcReduction="10000"/>
          </a:bodyPr>
          <a:lstStyle/>
          <a:p>
            <a:pPr>
              <a:lnSpc>
                <a:spcPct val="107000"/>
              </a:lnSpc>
              <a:spcBef>
                <a:spcPts val="0"/>
              </a:spcBef>
            </a:pPr>
            <a:r>
              <a:rPr lang="en-US" sz="2700" dirty="0">
                <a:ea typeface="Calibri" panose="020F0502020204030204" pitchFamily="34" charset="0"/>
                <a:cs typeface="Times New Roman" panose="02020603050405020304" pitchFamily="18" charset="0"/>
              </a:rPr>
              <a:t>Requires some clear, affirmative, demonstrable action</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Silence, pre-checked boxes or inactivity will not constitute consent</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Data controller must maintain some form of record regarding how and when consent was given</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Need retain a record of how and when the consent was given.  </a:t>
            </a:r>
            <a:r>
              <a:rPr lang="en-US" sz="2400" b="1" dirty="0">
                <a:ea typeface="Calibri" panose="020F0502020204030204" pitchFamily="34" charset="0"/>
                <a:cs typeface="Times New Roman" panose="02020603050405020304" pitchFamily="18" charset="0"/>
              </a:rPr>
              <a:t>How long does this need to be retained?  What does the record look like?</a:t>
            </a:r>
            <a:endParaRPr lang="en-US" sz="2400" dirty="0">
              <a:ea typeface="Calibri" panose="020F0502020204030204" pitchFamily="34" charset="0"/>
              <a:cs typeface="Times New Roman" panose="02020603050405020304" pitchFamily="18" charset="0"/>
            </a:endParaRPr>
          </a:p>
          <a:p>
            <a:pPr>
              <a:lnSpc>
                <a:spcPct val="107000"/>
              </a:lnSpc>
              <a:spcBef>
                <a:spcPts val="0"/>
              </a:spcBef>
            </a:pPr>
            <a:r>
              <a:rPr lang="en-US" sz="2700" dirty="0">
                <a:ea typeface="Calibri" panose="020F0502020204030204" pitchFamily="34" charset="0"/>
                <a:cs typeface="Times New Roman" panose="02020603050405020304" pitchFamily="18" charset="0"/>
              </a:rPr>
              <a:t>Cannot be permanently binding</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Data subject must be given the right to withdraw consent at any time</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Must be informed of this right before giving consent</a:t>
            </a:r>
          </a:p>
          <a:p>
            <a:endParaRPr lang="en-US" dirty="0"/>
          </a:p>
        </p:txBody>
      </p:sp>
      <p:sp>
        <p:nvSpPr>
          <p:cNvPr id="3" name="Title 2"/>
          <p:cNvSpPr>
            <a:spLocks noGrp="1"/>
          </p:cNvSpPr>
          <p:nvPr>
            <p:ph type="title"/>
          </p:nvPr>
        </p:nvSpPr>
        <p:spPr/>
        <p:txBody>
          <a:bodyPr/>
          <a:lstStyle/>
          <a:p>
            <a:r>
              <a:rPr lang="en-US" dirty="0"/>
              <a:t>What does Consent look like?</a:t>
            </a:r>
          </a:p>
        </p:txBody>
      </p:sp>
    </p:spTree>
    <p:extLst>
      <p:ext uri="{BB962C8B-B14F-4D97-AF65-F5344CB8AC3E}">
        <p14:creationId xmlns:p14="http://schemas.microsoft.com/office/powerpoint/2010/main" val="277681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1837" y="1516062"/>
            <a:ext cx="8310931" cy="4342784"/>
          </a:xfrm>
        </p:spPr>
        <p:txBody>
          <a:bodyPr>
            <a:normAutofit/>
          </a:bodyPr>
          <a:lstStyle/>
          <a:p>
            <a:pPr>
              <a:lnSpc>
                <a:spcPct val="107000"/>
              </a:lnSpc>
              <a:spcBef>
                <a:spcPts val="0"/>
              </a:spcBef>
            </a:pPr>
            <a:r>
              <a:rPr lang="en-US" sz="2700" dirty="0">
                <a:ea typeface="Calibri" panose="020F0502020204030204" pitchFamily="34" charset="0"/>
                <a:cs typeface="Times New Roman" panose="02020603050405020304" pitchFamily="18" charset="0"/>
              </a:rPr>
              <a:t>Cannot condition the performance of the contract based on giving consent</a:t>
            </a:r>
          </a:p>
          <a:p>
            <a:pPr>
              <a:lnSpc>
                <a:spcPct val="107000"/>
              </a:lnSpc>
              <a:spcBef>
                <a:spcPts val="0"/>
              </a:spcBef>
            </a:pPr>
            <a:r>
              <a:rPr lang="en-US" sz="2700" dirty="0">
                <a:ea typeface="Calibri" panose="020F0502020204030204" pitchFamily="34" charset="0"/>
                <a:cs typeface="Times New Roman" panose="02020603050405020304" pitchFamily="18" charset="0"/>
              </a:rPr>
              <a:t>Request for consent must be presented clearly and in plain language distinguishable from other matters</a:t>
            </a:r>
          </a:p>
          <a:p>
            <a:pPr>
              <a:lnSpc>
                <a:spcPct val="107000"/>
              </a:lnSpc>
              <a:spcBef>
                <a:spcPts val="0"/>
              </a:spcBef>
              <a:spcAft>
                <a:spcPts val="600"/>
              </a:spcAft>
            </a:pPr>
            <a:r>
              <a:rPr lang="en-US" sz="2700" dirty="0">
                <a:ea typeface="Calibri" panose="020F0502020204030204" pitchFamily="34" charset="0"/>
                <a:cs typeface="Times New Roman" panose="02020603050405020304" pitchFamily="18" charset="0"/>
              </a:rPr>
              <a:t>Cannot obtain blanket consent for multiple processes (application process and other purposes)</a:t>
            </a:r>
          </a:p>
          <a:p>
            <a:endParaRPr lang="en-US" dirty="0"/>
          </a:p>
        </p:txBody>
      </p:sp>
      <p:sp>
        <p:nvSpPr>
          <p:cNvPr id="3" name="Title 2"/>
          <p:cNvSpPr>
            <a:spLocks noGrp="1"/>
          </p:cNvSpPr>
          <p:nvPr>
            <p:ph type="title"/>
          </p:nvPr>
        </p:nvSpPr>
        <p:spPr/>
        <p:txBody>
          <a:bodyPr/>
          <a:lstStyle/>
          <a:p>
            <a:r>
              <a:rPr lang="en-US" dirty="0"/>
              <a:t>What does Consent look like?</a:t>
            </a:r>
          </a:p>
        </p:txBody>
      </p:sp>
    </p:spTree>
    <p:extLst>
      <p:ext uri="{BB962C8B-B14F-4D97-AF65-F5344CB8AC3E}">
        <p14:creationId xmlns:p14="http://schemas.microsoft.com/office/powerpoint/2010/main" val="371617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Who can data subject contact for information?  Who is the data controller’s representative or who is the Data Protection Officer?</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What is the purpose of and legal basis for processing the information?</a:t>
            </a:r>
          </a:p>
          <a:p>
            <a:pPr>
              <a:lnSpc>
                <a:spcPct val="107000"/>
              </a:lnSpc>
              <a:spcBef>
                <a:spcPts val="0"/>
              </a:spcBef>
            </a:pPr>
            <a:r>
              <a:rPr lang="en-US" dirty="0">
                <a:ea typeface="Calibri" panose="020F0502020204030204" pitchFamily="34" charset="0"/>
                <a:cs typeface="Times New Roman" panose="02020603050405020304" pitchFamily="18" charset="0"/>
              </a:rPr>
              <a:t>What are the c</a:t>
            </a:r>
            <a:r>
              <a:rPr lang="en-US" dirty="0">
                <a:latin typeface="Calibri" panose="020F0502020204030204" pitchFamily="34" charset="0"/>
                <a:ea typeface="Calibri" panose="020F0502020204030204" pitchFamily="34" charset="0"/>
                <a:cs typeface="Times New Roman" panose="02020603050405020304" pitchFamily="18" charset="0"/>
              </a:rPr>
              <a:t>ategories of personal data being collected?</a:t>
            </a:r>
          </a:p>
          <a:p>
            <a:pPr>
              <a:lnSpc>
                <a:spcPct val="107000"/>
              </a:lnSpc>
              <a:spcBef>
                <a:spcPts val="0"/>
              </a:spcBef>
            </a:pPr>
            <a:r>
              <a:rPr lang="en-US" dirty="0">
                <a:ea typeface="Calibri" panose="020F0502020204030204" pitchFamily="34" charset="0"/>
                <a:cs typeface="Times New Roman" panose="02020603050405020304" pitchFamily="18" charset="0"/>
              </a:rPr>
              <a:t>Who are the r</a:t>
            </a:r>
            <a:r>
              <a:rPr lang="en-US" dirty="0">
                <a:latin typeface="Calibri" panose="020F0502020204030204" pitchFamily="34" charset="0"/>
                <a:ea typeface="Calibri" panose="020F0502020204030204" pitchFamily="34" charset="0"/>
                <a:cs typeface="Times New Roman" panose="02020603050405020304" pitchFamily="18" charset="0"/>
              </a:rPr>
              <a:t>ecipients of the data?</a:t>
            </a:r>
          </a:p>
          <a:p>
            <a:pPr>
              <a:lnSpc>
                <a:spcPct val="107000"/>
              </a:lnSpc>
              <a:spcBef>
                <a:spcPts val="0"/>
              </a:spcBef>
            </a:pPr>
            <a:r>
              <a:rPr lang="en-US" dirty="0">
                <a:ea typeface="Calibri" panose="020F0502020204030204" pitchFamily="34" charset="0"/>
                <a:cs typeface="Times New Roman" panose="02020603050405020304" pitchFamily="18" charset="0"/>
              </a:rPr>
              <a:t>What is the s</a:t>
            </a:r>
            <a:r>
              <a:rPr lang="en-US" dirty="0">
                <a:latin typeface="Calibri" panose="020F0502020204030204" pitchFamily="34" charset="0"/>
                <a:ea typeface="Calibri" panose="020F0502020204030204" pitchFamily="34" charset="0"/>
                <a:cs typeface="Times New Roman" panose="02020603050405020304" pitchFamily="18" charset="0"/>
              </a:rPr>
              <a:t>ource of personal data, if not obtained directly from individual?</a:t>
            </a:r>
          </a:p>
          <a:p>
            <a:pPr>
              <a:lnSpc>
                <a:spcPct val="107000"/>
              </a:lnSpc>
              <a:spcBef>
                <a:spcPts val="0"/>
              </a:spcBef>
            </a:pPr>
            <a:r>
              <a:rPr lang="en-US" dirty="0">
                <a:ea typeface="Calibri" panose="020F0502020204030204" pitchFamily="34" charset="0"/>
                <a:cs typeface="Times New Roman" panose="02020603050405020304" pitchFamily="18" charset="0"/>
              </a:rPr>
              <a:t>Will the data be t</a:t>
            </a:r>
            <a:r>
              <a:rPr lang="en-US" dirty="0">
                <a:latin typeface="Calibri" panose="020F0502020204030204" pitchFamily="34" charset="0"/>
                <a:ea typeface="Calibri" panose="020F0502020204030204" pitchFamily="34" charset="0"/>
                <a:cs typeface="Times New Roman" panose="02020603050405020304" pitchFamily="18" charset="0"/>
              </a:rPr>
              <a:t>ransferred to third countries and what safeguards will be in place? </a:t>
            </a:r>
            <a:r>
              <a:rPr lang="en-US" dirty="0">
                <a:ea typeface="Calibri" panose="020F0502020204030204" pitchFamily="34" charset="0"/>
                <a:cs typeface="Times New Roman" panose="02020603050405020304" pitchFamily="18" charset="0"/>
              </a:rPr>
              <a:t> (A</a:t>
            </a:r>
            <a:r>
              <a:rPr lang="en-US" dirty="0">
                <a:latin typeface="Calibri" panose="020F0502020204030204" pitchFamily="34" charset="0"/>
                <a:ea typeface="Calibri" panose="020F0502020204030204" pitchFamily="34" charset="0"/>
                <a:cs typeface="Times New Roman" panose="02020603050405020304" pitchFamily="18" charset="0"/>
              </a:rPr>
              <a:t>ccess is considered a transfer, </a:t>
            </a:r>
            <a:r>
              <a:rPr lang="en-US" dirty="0">
                <a:ea typeface="Calibri" panose="020F0502020204030204" pitchFamily="34" charset="0"/>
                <a:cs typeface="Times New Roman" panose="02020603050405020304" pitchFamily="18" charset="0"/>
              </a:rPr>
              <a:t>even if not physically moved</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Bef>
                <a:spcPts val="0"/>
              </a:spcBef>
            </a:pPr>
            <a:r>
              <a:rPr lang="en-US" b="1" dirty="0">
                <a:latin typeface="Calibri" panose="020F0502020204030204" pitchFamily="34" charset="0"/>
                <a:ea typeface="Calibri" panose="020F0502020204030204" pitchFamily="34" charset="0"/>
                <a:cs typeface="Times New Roman" panose="02020603050405020304" pitchFamily="18" charset="0"/>
              </a:rPr>
              <a:t>Retention.  How long will the data be retained?</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Existence of their right to withdraw consent </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Right to submit complaint to regulatory authority</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Consequences for failing to provide required data </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Are you engaging in automated decision making</a:t>
            </a:r>
          </a:p>
          <a:p>
            <a:endParaRPr lang="en-US" dirty="0"/>
          </a:p>
        </p:txBody>
      </p:sp>
      <p:sp>
        <p:nvSpPr>
          <p:cNvPr id="3" name="Title 2"/>
          <p:cNvSpPr>
            <a:spLocks noGrp="1"/>
          </p:cNvSpPr>
          <p:nvPr>
            <p:ph type="title"/>
          </p:nvPr>
        </p:nvSpPr>
        <p:spPr/>
        <p:txBody>
          <a:bodyPr/>
          <a:lstStyle/>
          <a:p>
            <a:r>
              <a:rPr lang="en-US" dirty="0"/>
              <a:t>Right to be Informed</a:t>
            </a:r>
          </a:p>
        </p:txBody>
      </p:sp>
    </p:spTree>
    <p:extLst>
      <p:ext uri="{BB962C8B-B14F-4D97-AF65-F5344CB8AC3E}">
        <p14:creationId xmlns:p14="http://schemas.microsoft.com/office/powerpoint/2010/main" val="334763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7000"/>
              </a:lnSpc>
              <a:spcBef>
                <a:spcPts val="0"/>
              </a:spcBef>
            </a:pPr>
            <a:r>
              <a:rPr lang="en-US" sz="2700" dirty="0">
                <a:ea typeface="Calibri" panose="020F0502020204030204" pitchFamily="34" charset="0"/>
                <a:cs typeface="Times New Roman" panose="02020603050405020304" pitchFamily="18" charset="0"/>
              </a:rPr>
              <a:t>Data subjects have a right to request that you destroy records you have of them, along with personal data</a:t>
            </a:r>
          </a:p>
          <a:p>
            <a:pPr>
              <a:lnSpc>
                <a:spcPct val="107000"/>
              </a:lnSpc>
              <a:spcBef>
                <a:spcPts val="0"/>
              </a:spcBef>
            </a:pPr>
            <a:r>
              <a:rPr lang="en-US" sz="2700" dirty="0">
                <a:ea typeface="Calibri" panose="020F0502020204030204" pitchFamily="34" charset="0"/>
                <a:cs typeface="Times New Roman" panose="02020603050405020304" pitchFamily="18" charset="0"/>
              </a:rPr>
              <a:t>Must erase data and prevent processing in certain circumstances and a individual’s request (Article 17)</a:t>
            </a:r>
          </a:p>
          <a:p>
            <a:pPr>
              <a:lnSpc>
                <a:spcPct val="107000"/>
              </a:lnSpc>
              <a:spcBef>
                <a:spcPts val="0"/>
              </a:spcBef>
            </a:pPr>
            <a:r>
              <a:rPr lang="en-US" sz="2700" dirty="0">
                <a:ea typeface="Calibri" panose="020F0502020204030204" pitchFamily="34" charset="0"/>
                <a:cs typeface="Times New Roman" panose="02020603050405020304" pitchFamily="18" charset="0"/>
              </a:rPr>
              <a:t>May conflict with:</a:t>
            </a:r>
          </a:p>
          <a:p>
            <a:pPr marL="685738" lvl="1" indent="-342869">
              <a:lnSpc>
                <a:spcPct val="107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State FOI laws</a:t>
            </a:r>
          </a:p>
          <a:p>
            <a:pPr marL="685738" lvl="1" indent="-342869">
              <a:lnSpc>
                <a:spcPct val="107000"/>
              </a:lnSpc>
              <a:spcBef>
                <a:spcPts val="0"/>
              </a:spcBef>
              <a:spcAft>
                <a:spcPts val="60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Federal/state retention requirements</a:t>
            </a:r>
          </a:p>
          <a:p>
            <a:pPr marL="685738" lvl="1" indent="-342869">
              <a:lnSpc>
                <a:spcPct val="107000"/>
              </a:lnSpc>
              <a:spcBef>
                <a:spcPts val="0"/>
              </a:spcBef>
              <a:spcAft>
                <a:spcPts val="60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Internal policies</a:t>
            </a:r>
          </a:p>
          <a:p>
            <a:pPr marL="685738" lvl="1" indent="-342869">
              <a:lnSpc>
                <a:spcPct val="107000"/>
              </a:lnSpc>
              <a:spcBef>
                <a:spcPts val="0"/>
              </a:spcBef>
              <a:spcAft>
                <a:spcPts val="60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Requirements for doing business</a:t>
            </a:r>
          </a:p>
          <a:p>
            <a:endParaRPr lang="en-US" dirty="0"/>
          </a:p>
        </p:txBody>
      </p:sp>
      <p:sp>
        <p:nvSpPr>
          <p:cNvPr id="3" name="Title 2"/>
          <p:cNvSpPr>
            <a:spLocks noGrp="1"/>
          </p:cNvSpPr>
          <p:nvPr>
            <p:ph type="title"/>
          </p:nvPr>
        </p:nvSpPr>
        <p:spPr/>
        <p:txBody>
          <a:bodyPr/>
          <a:lstStyle/>
          <a:p>
            <a:r>
              <a:rPr lang="en-US" dirty="0"/>
              <a:t>Right to be Forgotten</a:t>
            </a:r>
          </a:p>
        </p:txBody>
      </p:sp>
    </p:spTree>
    <p:extLst>
      <p:ext uri="{BB962C8B-B14F-4D97-AF65-F5344CB8AC3E}">
        <p14:creationId xmlns:p14="http://schemas.microsoft.com/office/powerpoint/2010/main" val="58046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7000"/>
              </a:lnSpc>
              <a:spcBef>
                <a:spcPts val="0"/>
              </a:spcBef>
            </a:pPr>
            <a:r>
              <a:rPr lang="en-US" sz="2700" dirty="0">
                <a:ea typeface="Calibri" panose="020F0502020204030204" pitchFamily="34" charset="0"/>
                <a:cs typeface="Times New Roman" panose="02020603050405020304" pitchFamily="18" charset="0"/>
              </a:rPr>
              <a:t>“A breach of security leading to the accidental or unlawful destruction, loss, alteration, unauthorized disclosure of, or access to, personal data…”</a:t>
            </a:r>
          </a:p>
          <a:p>
            <a:pPr>
              <a:lnSpc>
                <a:spcPct val="107000"/>
              </a:lnSpc>
              <a:spcBef>
                <a:spcPts val="0"/>
              </a:spcBef>
            </a:pPr>
            <a:r>
              <a:rPr lang="en-US" sz="2700" dirty="0">
                <a:ea typeface="Calibri" panose="020F0502020204030204" pitchFamily="34" charset="0"/>
                <a:cs typeface="Times New Roman" panose="02020603050405020304" pitchFamily="18" charset="0"/>
              </a:rPr>
              <a:t>Notify </a:t>
            </a:r>
            <a:r>
              <a:rPr lang="en-US" sz="2700" b="1" dirty="0">
                <a:ea typeface="Calibri" panose="020F0502020204030204" pitchFamily="34" charset="0"/>
                <a:cs typeface="Times New Roman" panose="02020603050405020304" pitchFamily="18" charset="0"/>
              </a:rPr>
              <a:t>supervisory authority</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If likely to result in a risk to individual rights and freedoms</a:t>
            </a:r>
          </a:p>
          <a:p>
            <a:pPr marL="557162" lvl="1" indent="-214293">
              <a:lnSpc>
                <a:spcPct val="107000"/>
              </a:lnSpc>
              <a:spcBef>
                <a:spcPts val="0"/>
              </a:spcBef>
              <a:spcAft>
                <a:spcPts val="60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Within 72 hours (unless law enforcement requests delay)</a:t>
            </a:r>
          </a:p>
          <a:p>
            <a:endParaRPr lang="en-US" dirty="0"/>
          </a:p>
        </p:txBody>
      </p:sp>
      <p:sp>
        <p:nvSpPr>
          <p:cNvPr id="3" name="Title 2"/>
          <p:cNvSpPr>
            <a:spLocks noGrp="1"/>
          </p:cNvSpPr>
          <p:nvPr>
            <p:ph type="title"/>
          </p:nvPr>
        </p:nvSpPr>
        <p:spPr/>
        <p:txBody>
          <a:bodyPr/>
          <a:lstStyle/>
          <a:p>
            <a:r>
              <a:rPr lang="en-US" dirty="0"/>
              <a:t>Data Breach Notification</a:t>
            </a:r>
          </a:p>
        </p:txBody>
      </p:sp>
    </p:spTree>
    <p:extLst>
      <p:ext uri="{BB962C8B-B14F-4D97-AF65-F5344CB8AC3E}">
        <p14:creationId xmlns:p14="http://schemas.microsoft.com/office/powerpoint/2010/main" val="185589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GDPR is a data protection law (legislative act/regulation) with a goal to unify data protection law across the 28 member states of the European Union.  </a:t>
            </a:r>
          </a:p>
          <a:p>
            <a:pPr marL="0" indent="0">
              <a:buNone/>
            </a:pPr>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This law replaced the Data Protection Directive of 1995 with expanded reach and improved protection and regulation to keep pace with modern technology.  </a:t>
            </a:r>
            <a:endParaRPr lang="en-US" dirty="0"/>
          </a:p>
        </p:txBody>
      </p:sp>
      <p:sp>
        <p:nvSpPr>
          <p:cNvPr id="3" name="Title 2"/>
          <p:cNvSpPr>
            <a:spLocks noGrp="1"/>
          </p:cNvSpPr>
          <p:nvPr>
            <p:ph type="title"/>
          </p:nvPr>
        </p:nvSpPr>
        <p:spPr/>
        <p:txBody>
          <a:bodyPr/>
          <a:lstStyle/>
          <a:p>
            <a:r>
              <a:rPr lang="en-US" dirty="0"/>
              <a:t>What is GDPR</a:t>
            </a:r>
          </a:p>
        </p:txBody>
      </p:sp>
      <p:pic>
        <p:nvPicPr>
          <p:cNvPr id="4" name="Picture 3"/>
          <p:cNvPicPr>
            <a:picLocks noChangeAspect="1"/>
          </p:cNvPicPr>
          <p:nvPr/>
        </p:nvPicPr>
        <p:blipFill>
          <a:blip r:embed="rId2"/>
          <a:stretch>
            <a:fillRect/>
          </a:stretch>
        </p:blipFill>
        <p:spPr>
          <a:xfrm>
            <a:off x="8091410" y="4818450"/>
            <a:ext cx="2424979" cy="1622871"/>
          </a:xfrm>
          <a:prstGeom prst="rect">
            <a:avLst/>
          </a:prstGeom>
        </p:spPr>
      </p:pic>
    </p:spTree>
    <p:extLst>
      <p:ext uri="{BB962C8B-B14F-4D97-AF65-F5344CB8AC3E}">
        <p14:creationId xmlns:p14="http://schemas.microsoft.com/office/powerpoint/2010/main" val="116951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7000"/>
              </a:lnSpc>
              <a:spcBef>
                <a:spcPts val="0"/>
              </a:spcBef>
            </a:pPr>
            <a:r>
              <a:rPr lang="en-US" sz="2700" dirty="0">
                <a:ea typeface="Calibri" panose="020F0502020204030204" pitchFamily="34" charset="0"/>
                <a:cs typeface="Times New Roman" panose="02020603050405020304" pitchFamily="18" charset="0"/>
              </a:rPr>
              <a:t>Notify </a:t>
            </a:r>
            <a:r>
              <a:rPr lang="en-US" sz="2700" b="1" dirty="0">
                <a:ea typeface="Calibri" panose="020F0502020204030204" pitchFamily="34" charset="0"/>
                <a:cs typeface="Times New Roman" panose="02020603050405020304" pitchFamily="18" charset="0"/>
              </a:rPr>
              <a:t>individual</a:t>
            </a:r>
            <a:r>
              <a:rPr lang="en-US" sz="2700" dirty="0">
                <a:ea typeface="Calibri" panose="020F0502020204030204" pitchFamily="34" charset="0"/>
                <a:cs typeface="Times New Roman" panose="02020603050405020304" pitchFamily="18" charset="0"/>
              </a:rPr>
              <a:t> (data subject)</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If likely to result in high risk to individual rights and freedoms</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Without undue delay</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Supervisory authority may instruct controller to notify individuals.  Exceptions:</a:t>
            </a:r>
          </a:p>
          <a:p>
            <a:pPr marL="857173" lvl="2" indent="-171435">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Unlikely to result in high risk</a:t>
            </a:r>
          </a:p>
          <a:p>
            <a:pPr marL="857173" lvl="2" indent="-171435">
              <a:lnSpc>
                <a:spcPct val="107000"/>
              </a:lnSpc>
              <a:spcBef>
                <a:spcPts val="0"/>
              </a:spcBef>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Appropriate technical and organizational protection was in place (e.g., encryption)</a:t>
            </a:r>
          </a:p>
          <a:p>
            <a:pPr marL="857173" lvl="2" indent="-171435">
              <a:lnSpc>
                <a:spcPct val="107000"/>
              </a:lnSpc>
              <a:spcBef>
                <a:spcPts val="0"/>
              </a:spcBef>
              <a:spcAft>
                <a:spcPts val="6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Would involve disproportionate efforts</a:t>
            </a:r>
          </a:p>
          <a:p>
            <a:pPr marL="0" indent="0">
              <a:lnSpc>
                <a:spcPct val="107000"/>
              </a:lnSpc>
              <a:spcBef>
                <a:spcPts val="0"/>
              </a:spcBef>
              <a:buNone/>
            </a:pPr>
            <a:endParaRPr lang="en-US" dirty="0"/>
          </a:p>
        </p:txBody>
      </p:sp>
      <p:sp>
        <p:nvSpPr>
          <p:cNvPr id="3" name="Title 2"/>
          <p:cNvSpPr>
            <a:spLocks noGrp="1"/>
          </p:cNvSpPr>
          <p:nvPr>
            <p:ph type="title"/>
          </p:nvPr>
        </p:nvSpPr>
        <p:spPr/>
        <p:txBody>
          <a:bodyPr/>
          <a:lstStyle/>
          <a:p>
            <a:r>
              <a:rPr lang="en-US" dirty="0"/>
              <a:t>Data Breach Notification</a:t>
            </a:r>
          </a:p>
        </p:txBody>
      </p:sp>
    </p:spTree>
    <p:extLst>
      <p:ext uri="{BB962C8B-B14F-4D97-AF65-F5344CB8AC3E}">
        <p14:creationId xmlns:p14="http://schemas.microsoft.com/office/powerpoint/2010/main" val="141930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07000"/>
              </a:lnSpc>
              <a:spcBef>
                <a:spcPts val="0"/>
              </a:spcBef>
            </a:pPr>
            <a:r>
              <a:rPr lang="en-US" sz="2700" dirty="0">
                <a:ea typeface="Calibri" panose="020F0502020204030204" pitchFamily="34" charset="0"/>
                <a:cs typeface="Times New Roman" panose="02020603050405020304" pitchFamily="18" charset="0"/>
              </a:rPr>
              <a:t>Notify </a:t>
            </a:r>
            <a:r>
              <a:rPr lang="en-US" sz="2700" b="1" dirty="0">
                <a:ea typeface="Calibri" panose="020F0502020204030204" pitchFamily="34" charset="0"/>
                <a:cs typeface="Times New Roman" panose="02020603050405020304" pitchFamily="18" charset="0"/>
              </a:rPr>
              <a:t>data controller</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All breaches</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Without undue delay after becoming aware of breach</a:t>
            </a:r>
          </a:p>
          <a:p>
            <a:pPr>
              <a:lnSpc>
                <a:spcPct val="107000"/>
              </a:lnSpc>
              <a:spcBef>
                <a:spcPts val="0"/>
              </a:spcBef>
            </a:pPr>
            <a:r>
              <a:rPr lang="en-US" sz="2700" dirty="0">
                <a:ea typeface="Calibri" panose="020F0502020204030204" pitchFamily="34" charset="0"/>
                <a:cs typeface="Times New Roman" panose="02020603050405020304" pitchFamily="18" charset="0"/>
              </a:rPr>
              <a:t>Information in breach notification</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Nature of the records and approximate number and categories of individuals data affected</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Contact information for data protection officer and other contact points</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Likely consequences of breach</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Measures taken or to be taken to mitigate the breach</a:t>
            </a:r>
          </a:p>
          <a:p>
            <a:pPr>
              <a:lnSpc>
                <a:spcPct val="107000"/>
              </a:lnSpc>
              <a:spcBef>
                <a:spcPts val="0"/>
              </a:spcBef>
            </a:pPr>
            <a:r>
              <a:rPr lang="en-US" sz="2700" dirty="0">
                <a:ea typeface="Calibri" panose="020F0502020204030204" pitchFamily="34" charset="0"/>
                <a:cs typeface="Times New Roman" panose="02020603050405020304" pitchFamily="18" charset="0"/>
              </a:rPr>
              <a:t>The controller must document:</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the facts related to the breach</a:t>
            </a:r>
          </a:p>
          <a:p>
            <a:pPr marL="557162" lvl="1" indent="-214293">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The effects of the breach</a:t>
            </a:r>
          </a:p>
          <a:p>
            <a:pPr marL="557162" lvl="1" indent="-214293">
              <a:lnSpc>
                <a:spcPct val="107000"/>
              </a:lnSpc>
              <a:spcBef>
                <a:spcPts val="0"/>
              </a:spcBef>
              <a:spcAft>
                <a:spcPts val="60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The remedial measures taken</a:t>
            </a:r>
          </a:p>
        </p:txBody>
      </p:sp>
      <p:sp>
        <p:nvSpPr>
          <p:cNvPr id="3" name="Title 2"/>
          <p:cNvSpPr>
            <a:spLocks noGrp="1"/>
          </p:cNvSpPr>
          <p:nvPr>
            <p:ph type="title"/>
          </p:nvPr>
        </p:nvSpPr>
        <p:spPr/>
        <p:txBody>
          <a:bodyPr/>
          <a:lstStyle/>
          <a:p>
            <a:r>
              <a:rPr lang="en-US" dirty="0"/>
              <a:t>Data Breach Notification</a:t>
            </a:r>
          </a:p>
        </p:txBody>
      </p:sp>
    </p:spTree>
    <p:extLst>
      <p:ext uri="{BB962C8B-B14F-4D97-AF65-F5344CB8AC3E}">
        <p14:creationId xmlns:p14="http://schemas.microsoft.com/office/powerpoint/2010/main" val="213469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Determine if and how GDPR impacts your organization. If so…</a:t>
            </a:r>
          </a:p>
          <a:p>
            <a:r>
              <a:rPr lang="en-US" sz="2400" dirty="0"/>
              <a:t>Hire a Data Privacy Officer &amp; create data Privacy Policy</a:t>
            </a:r>
          </a:p>
          <a:p>
            <a:r>
              <a:rPr lang="en-US" sz="2400" dirty="0"/>
              <a:t>Address processes &amp; records of highest risk first</a:t>
            </a:r>
          </a:p>
          <a:p>
            <a:pPr lvl="1"/>
            <a:r>
              <a:rPr lang="en-US" sz="2000" dirty="0"/>
              <a:t>Collecting EU data and Sensitive Data</a:t>
            </a:r>
          </a:p>
          <a:p>
            <a:r>
              <a:rPr lang="en-US" sz="2400" dirty="0"/>
              <a:t>Provide notifications and obtain consent (active not passive) </a:t>
            </a:r>
          </a:p>
          <a:p>
            <a:r>
              <a:rPr lang="en-US" sz="2400" dirty="0"/>
              <a:t>Document procedures for processing EU data</a:t>
            </a:r>
          </a:p>
          <a:p>
            <a:r>
              <a:rPr lang="en-US" sz="2400" dirty="0"/>
              <a:t>Identify where this data is being stored and how long to keep it</a:t>
            </a:r>
          </a:p>
          <a:p>
            <a:r>
              <a:rPr lang="en-US" sz="2400" dirty="0"/>
              <a:t>Create retention policies to address consent and other impacted records</a:t>
            </a:r>
          </a:p>
          <a:p>
            <a:r>
              <a:rPr lang="en-US" sz="2400" dirty="0"/>
              <a:t>Create data destruction procedures to address the Right to be Forgotten</a:t>
            </a:r>
          </a:p>
          <a:p>
            <a:r>
              <a:rPr lang="en-US" sz="2400" dirty="0"/>
              <a:t>Expand data breach protocols and incident response plans</a:t>
            </a:r>
          </a:p>
        </p:txBody>
      </p:sp>
      <p:sp>
        <p:nvSpPr>
          <p:cNvPr id="3" name="Title 2"/>
          <p:cNvSpPr>
            <a:spLocks noGrp="1"/>
          </p:cNvSpPr>
          <p:nvPr>
            <p:ph type="title"/>
          </p:nvPr>
        </p:nvSpPr>
        <p:spPr/>
        <p:txBody>
          <a:bodyPr/>
          <a:lstStyle/>
          <a:p>
            <a:r>
              <a:rPr lang="en-US" dirty="0"/>
              <a:t>Boiling it all down – What to do</a:t>
            </a:r>
          </a:p>
        </p:txBody>
      </p:sp>
    </p:spTree>
    <p:extLst>
      <p:ext uri="{BB962C8B-B14F-4D97-AF65-F5344CB8AC3E}">
        <p14:creationId xmlns:p14="http://schemas.microsoft.com/office/powerpoint/2010/main" val="74594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07000"/>
              </a:lnSpc>
              <a:spcBef>
                <a:spcPts val="0"/>
              </a:spcBef>
            </a:pPr>
            <a:r>
              <a:rPr lang="en-US" sz="2700" dirty="0">
                <a:ea typeface="Calibri" panose="020F0502020204030204" pitchFamily="34" charset="0"/>
                <a:cs typeface="Times New Roman" panose="02020603050405020304" pitchFamily="18" charset="0"/>
              </a:rPr>
              <a:t>The lifecycle of the data could be affected by the need for data subjects to provide consent for the set of operations you are going to conduct to process that data</a:t>
            </a:r>
          </a:p>
          <a:p>
            <a:pPr>
              <a:lnSpc>
                <a:spcPct val="107000"/>
              </a:lnSpc>
              <a:spcBef>
                <a:spcPts val="0"/>
              </a:spcBef>
            </a:pPr>
            <a:r>
              <a:rPr lang="en-US" sz="2700" dirty="0">
                <a:ea typeface="Calibri" panose="020F0502020204030204" pitchFamily="34" charset="0"/>
                <a:cs typeface="Times New Roman" panose="02020603050405020304" pitchFamily="18" charset="0"/>
              </a:rPr>
              <a:t>What are we going to do to collect this kind of consent?</a:t>
            </a:r>
          </a:p>
          <a:p>
            <a:pPr>
              <a:lnSpc>
                <a:spcPct val="107000"/>
              </a:lnSpc>
              <a:spcBef>
                <a:spcPts val="0"/>
              </a:spcBef>
            </a:pPr>
            <a:r>
              <a:rPr lang="en-US" sz="2700" dirty="0">
                <a:ea typeface="Calibri" panose="020F0502020204030204" pitchFamily="34" charset="0"/>
                <a:cs typeface="Times New Roman" panose="02020603050405020304" pitchFamily="18" charset="0"/>
              </a:rPr>
              <a:t>Do we treat affected information as an exception?  At what point do we make these processes mandatory for everyone to achieve economies of scale in our processing?</a:t>
            </a:r>
          </a:p>
          <a:p>
            <a:pPr>
              <a:lnSpc>
                <a:spcPct val="107000"/>
              </a:lnSpc>
              <a:spcBef>
                <a:spcPts val="0"/>
              </a:spcBef>
            </a:pPr>
            <a:r>
              <a:rPr lang="en-US" sz="2700" dirty="0">
                <a:ea typeface="Calibri" panose="020F0502020204030204" pitchFamily="34" charset="0"/>
                <a:cs typeface="Times New Roman" panose="02020603050405020304" pitchFamily="18" charset="0"/>
              </a:rPr>
              <a:t>How and when do we obtain consent</a:t>
            </a:r>
          </a:p>
          <a:p>
            <a:endParaRPr lang="en-US" dirty="0"/>
          </a:p>
        </p:txBody>
      </p:sp>
      <p:sp>
        <p:nvSpPr>
          <p:cNvPr id="3" name="Title 2"/>
          <p:cNvSpPr>
            <a:spLocks noGrp="1"/>
          </p:cNvSpPr>
          <p:nvPr>
            <p:ph type="title"/>
          </p:nvPr>
        </p:nvSpPr>
        <p:spPr/>
        <p:txBody>
          <a:bodyPr/>
          <a:lstStyle/>
          <a:p>
            <a:r>
              <a:rPr lang="en-US" dirty="0"/>
              <a:t>Some Implementation Considerations</a:t>
            </a:r>
          </a:p>
        </p:txBody>
      </p:sp>
    </p:spTree>
    <p:extLst>
      <p:ext uri="{BB962C8B-B14F-4D97-AF65-F5344CB8AC3E}">
        <p14:creationId xmlns:p14="http://schemas.microsoft.com/office/powerpoint/2010/main" val="237194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Working with related areas to identify records and advise on retention issues</a:t>
            </a:r>
          </a:p>
          <a:p>
            <a:r>
              <a:rPr lang="en-US" dirty="0"/>
              <a:t>Change reporting structure</a:t>
            </a:r>
          </a:p>
          <a:p>
            <a:r>
              <a:rPr lang="en-US" dirty="0"/>
              <a:t>What records can be “forgotten” and what must be retained</a:t>
            </a:r>
          </a:p>
          <a:p>
            <a:r>
              <a:rPr lang="en-US" dirty="0"/>
              <a:t>Addressing legacy records</a:t>
            </a:r>
          </a:p>
          <a:p>
            <a:pPr lvl="1"/>
            <a:r>
              <a:rPr lang="en-US" dirty="0"/>
              <a:t>No notifications or disclosures</a:t>
            </a:r>
          </a:p>
          <a:p>
            <a:pPr lvl="1"/>
            <a:r>
              <a:rPr lang="en-US" dirty="0"/>
              <a:t>No consent was given</a:t>
            </a:r>
          </a:p>
          <a:p>
            <a:pPr lvl="1"/>
            <a:r>
              <a:rPr lang="en-US" dirty="0"/>
              <a:t>How do we respond to requests to view/correct data?</a:t>
            </a:r>
          </a:p>
          <a:p>
            <a:pPr lvl="1"/>
            <a:r>
              <a:rPr lang="en-US" dirty="0"/>
              <a:t>Do we have a legitimate reason to keep it?</a:t>
            </a:r>
          </a:p>
          <a:p>
            <a:endParaRPr lang="en-US" dirty="0"/>
          </a:p>
        </p:txBody>
      </p:sp>
      <p:sp>
        <p:nvSpPr>
          <p:cNvPr id="3" name="Title 2"/>
          <p:cNvSpPr>
            <a:spLocks noGrp="1"/>
          </p:cNvSpPr>
          <p:nvPr>
            <p:ph type="title"/>
          </p:nvPr>
        </p:nvSpPr>
        <p:spPr/>
        <p:txBody>
          <a:bodyPr/>
          <a:lstStyle/>
          <a:p>
            <a:r>
              <a:rPr lang="en-US" dirty="0"/>
              <a:t>RIM Opportunities and Challenges</a:t>
            </a:r>
          </a:p>
        </p:txBody>
      </p:sp>
    </p:spTree>
    <p:extLst>
      <p:ext uri="{BB962C8B-B14F-4D97-AF65-F5344CB8AC3E}">
        <p14:creationId xmlns:p14="http://schemas.microsoft.com/office/powerpoint/2010/main" val="359018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You/Questions</a:t>
            </a:r>
          </a:p>
        </p:txBody>
      </p:sp>
      <p:sp>
        <p:nvSpPr>
          <p:cNvPr id="3" name="Content Placeholder 2"/>
          <p:cNvSpPr>
            <a:spLocks noGrp="1"/>
          </p:cNvSpPr>
          <p:nvPr>
            <p:ph idx="1"/>
          </p:nvPr>
        </p:nvSpPr>
        <p:spPr/>
        <p:txBody>
          <a:bodyPr/>
          <a:lstStyle/>
          <a:p>
            <a:r>
              <a:rPr lang="en-US" dirty="0"/>
              <a:t>Howard Loos, CRM, IGP</a:t>
            </a:r>
          </a:p>
          <a:p>
            <a:r>
              <a:rPr lang="en-US" dirty="0"/>
              <a:t>University Records and Information Management</a:t>
            </a:r>
          </a:p>
          <a:p>
            <a:r>
              <a:rPr lang="en-US" dirty="0"/>
              <a:t>Brigham Young University</a:t>
            </a:r>
          </a:p>
          <a:p>
            <a:r>
              <a:rPr lang="en-US" dirty="0"/>
              <a:t>Howard.Loos@byu.edu</a:t>
            </a:r>
            <a:endParaRPr lang="en-US" dirty="0">
              <a:solidFill>
                <a:schemeClr val="tx2">
                  <a:lumMod val="50000"/>
                </a:schemeClr>
              </a:solidFill>
            </a:endParaRPr>
          </a:p>
          <a:p>
            <a:r>
              <a:rPr lang="en-US" dirty="0"/>
              <a:t>801-422-2161</a:t>
            </a:r>
          </a:p>
          <a:p>
            <a:r>
              <a:rPr lang="en-US" dirty="0"/>
              <a:t>RecordsManagement.byu.edu</a:t>
            </a:r>
          </a:p>
        </p:txBody>
      </p:sp>
      <p:pic>
        <p:nvPicPr>
          <p:cNvPr id="4" name="Picture 3"/>
          <p:cNvPicPr>
            <a:picLocks noChangeAspect="1"/>
          </p:cNvPicPr>
          <p:nvPr/>
        </p:nvPicPr>
        <p:blipFill>
          <a:blip r:embed="rId2"/>
          <a:stretch>
            <a:fillRect/>
          </a:stretch>
        </p:blipFill>
        <p:spPr>
          <a:xfrm>
            <a:off x="7018224" y="3382979"/>
            <a:ext cx="1607116" cy="1607116"/>
          </a:xfrm>
          <a:prstGeom prst="rect">
            <a:avLst/>
          </a:prstGeom>
        </p:spPr>
      </p:pic>
    </p:spTree>
    <p:extLst>
      <p:ext uri="{BB962C8B-B14F-4D97-AF65-F5344CB8AC3E}">
        <p14:creationId xmlns:p14="http://schemas.microsoft.com/office/powerpoint/2010/main" val="336571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GDPR is a personal privacy law for the EU that will apply to any company regardless of location that offers goods or services to EU citizens.  </a:t>
            </a:r>
          </a:p>
          <a:p>
            <a:pPr marL="0">
              <a:lnSpc>
                <a:spcPct val="107000"/>
              </a:lnSpc>
              <a:spcBef>
                <a:spcPts val="0"/>
              </a:spcBef>
              <a:spcAft>
                <a:spcPts val="600"/>
              </a:spcAft>
            </a:pPr>
            <a:r>
              <a:rPr lang="en-US" dirty="0">
                <a:solidFill>
                  <a:srgbClr val="222222"/>
                </a:solidFill>
                <a:latin typeface="+mj-lt"/>
                <a:ea typeface="Calibri" panose="020F0502020204030204" pitchFamily="34" charset="0"/>
                <a:cs typeface="Times New Roman" panose="02020603050405020304" pitchFamily="18" charset="0"/>
              </a:rPr>
              <a:t>Approved April 14, 2016</a:t>
            </a:r>
            <a:endParaRPr lang="en-US" dirty="0">
              <a:latin typeface="+mj-lt"/>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dirty="0">
                <a:solidFill>
                  <a:srgbClr val="222222"/>
                </a:solidFill>
                <a:latin typeface="+mj-lt"/>
                <a:ea typeface="Calibri" panose="020F0502020204030204" pitchFamily="34" charset="0"/>
                <a:cs typeface="Times New Roman" panose="02020603050405020304" pitchFamily="18" charset="0"/>
              </a:rPr>
              <a:t>Enforced: May 25, 2018 </a:t>
            </a:r>
            <a:endParaRPr lang="en-US" dirty="0">
              <a:latin typeface="+mj-lt"/>
              <a:ea typeface="Calibri" panose="020F0502020204030204" pitchFamily="34" charset="0"/>
              <a:cs typeface="Times New Roman" panose="02020603050405020304" pitchFamily="18" charset="0"/>
            </a:endParaRPr>
          </a:p>
          <a:p>
            <a:pPr marL="0" indent="0">
              <a:buNone/>
            </a:pPr>
            <a:endParaRPr lang="en-US" dirty="0"/>
          </a:p>
          <a:p>
            <a:pPr marL="0" indent="0">
              <a:buNone/>
            </a:pPr>
            <a:r>
              <a:rPr lang="en-US" b="1" dirty="0"/>
              <a:t>Does GDPR Apply to Your Organization?</a:t>
            </a:r>
          </a:p>
          <a:p>
            <a:pPr marL="0" indent="0">
              <a:buNone/>
            </a:pPr>
            <a:r>
              <a:rPr lang="en-US" dirty="0"/>
              <a:t>Case Study- It applies to personal information we hold about students and perspective students, as well as financial documents or personal information we may hold of parents of students who are EU citizens.</a:t>
            </a:r>
          </a:p>
        </p:txBody>
      </p:sp>
      <p:sp>
        <p:nvSpPr>
          <p:cNvPr id="3" name="Title 2"/>
          <p:cNvSpPr>
            <a:spLocks noGrp="1"/>
          </p:cNvSpPr>
          <p:nvPr>
            <p:ph type="title"/>
          </p:nvPr>
        </p:nvSpPr>
        <p:spPr/>
        <p:txBody>
          <a:bodyPr/>
          <a:lstStyle/>
          <a:p>
            <a:r>
              <a:rPr lang="en-US" dirty="0"/>
              <a:t>What is GDPR</a:t>
            </a:r>
          </a:p>
        </p:txBody>
      </p:sp>
    </p:spTree>
    <p:extLst>
      <p:ext uri="{BB962C8B-B14F-4D97-AF65-F5344CB8AC3E}">
        <p14:creationId xmlns:p14="http://schemas.microsoft.com/office/powerpoint/2010/main" val="52491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To address the digital age (e.g. Internet of Things, cyber crime)</a:t>
            </a:r>
          </a:p>
          <a:p>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Vast increase in data and it’s value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dirty="0">
                <a:solidFill>
                  <a:srgbClr val="222222"/>
                </a:solidFill>
                <a:latin typeface="Arial" panose="020B0604020202020204" pitchFamily="34" charset="0"/>
                <a:ea typeface="Calibri" panose="020F0502020204030204" pitchFamily="34" charset="0"/>
              </a:rPr>
              <a:t>EU to US – Safe Harbor didn’t work</a:t>
            </a:r>
          </a:p>
          <a:p>
            <a:pPr marL="364196" lvl="1">
              <a:lnSpc>
                <a:spcPct val="107000"/>
              </a:lnSpc>
              <a:spcBef>
                <a:spcPts val="0"/>
              </a:spcBef>
              <a:spcAft>
                <a:spcPts val="600"/>
              </a:spcAft>
            </a:pPr>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US – Privacy is a consumer right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64196" lvl="1">
              <a:lnSpc>
                <a:spcPct val="107000"/>
              </a:lnSpc>
              <a:spcBef>
                <a:spcPts val="0"/>
              </a:spcBef>
              <a:spcAft>
                <a:spcPts val="600"/>
              </a:spcAft>
            </a:pPr>
            <a:r>
              <a:rPr lang="en-US" dirty="0">
                <a:solidFill>
                  <a:srgbClr val="222222"/>
                </a:solidFill>
                <a:latin typeface="Arial" panose="020B0604020202020204" pitchFamily="34" charset="0"/>
                <a:ea typeface="Calibri" panose="020F0502020204030204" pitchFamily="34" charset="0"/>
                <a:cs typeface="Times New Roman" panose="02020603050405020304" pitchFamily="18" charset="0"/>
              </a:rPr>
              <a:t>EU sees privacy as a fundamental human right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a:t>Why GDPR?</a:t>
            </a:r>
          </a:p>
        </p:txBody>
      </p:sp>
    </p:spTree>
    <p:extLst>
      <p:ext uri="{BB962C8B-B14F-4D97-AF65-F5344CB8AC3E}">
        <p14:creationId xmlns:p14="http://schemas.microsoft.com/office/powerpoint/2010/main" val="34925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1824" y="1363662"/>
            <a:ext cx="8782015" cy="4616063"/>
          </a:xfrm>
        </p:spPr>
        <p:txBody>
          <a:bodyPr>
            <a:normAutofit fontScale="77500" lnSpcReduction="20000"/>
          </a:bodyPr>
          <a:lstStyle/>
          <a:p>
            <a:pPr marL="0" indent="0">
              <a:buNone/>
            </a:pPr>
            <a:r>
              <a:rPr lang="en-US" dirty="0">
                <a:solidFill>
                  <a:srgbClr val="222222"/>
                </a:solidFill>
                <a:latin typeface="Arial" panose="020B0604020202020204" pitchFamily="34" charset="0"/>
                <a:ea typeface="Calibri" panose="020F0502020204030204" pitchFamily="34" charset="0"/>
              </a:rPr>
              <a:t>Article 3 – Territorial Scope.  </a:t>
            </a:r>
          </a:p>
          <a:p>
            <a:r>
              <a:rPr lang="en-US" dirty="0">
                <a:solidFill>
                  <a:srgbClr val="222222"/>
                </a:solidFill>
                <a:latin typeface="Arial" panose="020B0604020202020204" pitchFamily="34" charset="0"/>
                <a:ea typeface="Calibri" panose="020F0502020204030204" pitchFamily="34" charset="0"/>
              </a:rPr>
              <a:t>Any organization, regardless of size, that control or process the personal data of data subjects in the EU. (regardless of where the processing takes place)</a:t>
            </a:r>
          </a:p>
          <a:p>
            <a:r>
              <a:rPr lang="en-US" dirty="0">
                <a:latin typeface="Arial" panose="020B0604020202020204" pitchFamily="34" charset="0"/>
                <a:cs typeface="Arial" panose="020B0604020202020204" pitchFamily="34" charset="0"/>
              </a:rPr>
              <a:t>Any organization that offers goods or services to EU citizens</a:t>
            </a:r>
          </a:p>
          <a:p>
            <a:r>
              <a:rPr lang="en-US" dirty="0">
                <a:latin typeface="Arial" panose="020B0604020202020204" pitchFamily="34" charset="0"/>
                <a:cs typeface="Arial" panose="020B0604020202020204" pitchFamily="34" charset="0"/>
              </a:rPr>
              <a:t>GDPR applies to organizations if they:</a:t>
            </a:r>
          </a:p>
          <a:p>
            <a:pPr lvl="1"/>
            <a:r>
              <a:rPr lang="en-US" dirty="0">
                <a:latin typeface="Arial" panose="020B0604020202020204" pitchFamily="34" charset="0"/>
                <a:cs typeface="Arial" panose="020B0604020202020204" pitchFamily="34" charset="0"/>
              </a:rPr>
              <a:t>Have an establishment in the EU</a:t>
            </a:r>
          </a:p>
          <a:p>
            <a:pPr lvl="1"/>
            <a:r>
              <a:rPr lang="en-US" dirty="0">
                <a:latin typeface="Arial" panose="020B0604020202020204" pitchFamily="34" charset="0"/>
                <a:cs typeface="Arial" panose="020B0604020202020204" pitchFamily="34" charset="0"/>
              </a:rPr>
              <a:t>Have no establishment in the EU, but offer good and services to EU citizens</a:t>
            </a:r>
          </a:p>
          <a:p>
            <a:pPr lvl="1"/>
            <a:r>
              <a:rPr lang="en-US" dirty="0">
                <a:latin typeface="Arial" panose="020B0604020202020204" pitchFamily="34" charset="0"/>
                <a:cs typeface="Arial" panose="020B0604020202020204" pitchFamily="34" charset="0"/>
              </a:rPr>
              <a:t>Monitor the behavior of EU citizens (behavior takes place within the EU (includes internet tracking for retargeting and analysis)</a:t>
            </a:r>
          </a:p>
        </p:txBody>
      </p:sp>
      <p:sp>
        <p:nvSpPr>
          <p:cNvPr id="3" name="Title 2"/>
          <p:cNvSpPr>
            <a:spLocks noGrp="1"/>
          </p:cNvSpPr>
          <p:nvPr>
            <p:ph type="title"/>
          </p:nvPr>
        </p:nvSpPr>
        <p:spPr/>
        <p:txBody>
          <a:bodyPr/>
          <a:lstStyle/>
          <a:p>
            <a:r>
              <a:rPr lang="en-US" dirty="0"/>
              <a:t>Why do we care?</a:t>
            </a:r>
          </a:p>
        </p:txBody>
      </p:sp>
    </p:spTree>
    <p:extLst>
      <p:ext uri="{BB962C8B-B14F-4D97-AF65-F5344CB8AC3E}">
        <p14:creationId xmlns:p14="http://schemas.microsoft.com/office/powerpoint/2010/main" val="379134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a:t>Retention matters- how long to store collected information:</a:t>
            </a:r>
          </a:p>
          <a:p>
            <a:r>
              <a:rPr lang="en-US" dirty="0"/>
              <a:t>The information being collected from EU citizens</a:t>
            </a:r>
          </a:p>
          <a:p>
            <a:r>
              <a:rPr lang="en-US" dirty="0"/>
              <a:t>Consent information</a:t>
            </a:r>
          </a:p>
          <a:p>
            <a:r>
              <a:rPr lang="en-US" dirty="0"/>
              <a:t>New records will be created to document processing activity</a:t>
            </a:r>
          </a:p>
          <a:p>
            <a:r>
              <a:rPr lang="en-US" dirty="0"/>
              <a:t>Need to know where impacted records reside, to respond to information requests</a:t>
            </a:r>
          </a:p>
          <a:p>
            <a:r>
              <a:rPr lang="en-US" dirty="0"/>
              <a:t>Reporting structure – where should RIM report to?</a:t>
            </a:r>
          </a:p>
          <a:p>
            <a:endParaRPr lang="en-US" dirty="0"/>
          </a:p>
          <a:p>
            <a:r>
              <a:rPr lang="en-US" dirty="0"/>
              <a:t>Case Study: RIM is part of a larger IG initiative, including IT, Legal, Information Security and Data Privacy.</a:t>
            </a:r>
          </a:p>
        </p:txBody>
      </p:sp>
      <p:sp>
        <p:nvSpPr>
          <p:cNvPr id="3" name="Title 2"/>
          <p:cNvSpPr>
            <a:spLocks noGrp="1"/>
          </p:cNvSpPr>
          <p:nvPr>
            <p:ph type="title"/>
          </p:nvPr>
        </p:nvSpPr>
        <p:spPr/>
        <p:txBody>
          <a:bodyPr/>
          <a:lstStyle/>
          <a:p>
            <a:r>
              <a:rPr lang="en-US" dirty="0"/>
              <a:t>Impact to RIM</a:t>
            </a:r>
          </a:p>
        </p:txBody>
      </p:sp>
    </p:spTree>
    <p:extLst>
      <p:ext uri="{BB962C8B-B14F-4D97-AF65-F5344CB8AC3E}">
        <p14:creationId xmlns:p14="http://schemas.microsoft.com/office/powerpoint/2010/main" val="411146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Territorial Reach</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Privacy by Design</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Enhanced Individual Rights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Expanded Definition of Personal Data</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Consent</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Breach Notification</a:t>
            </a:r>
          </a:p>
          <a:p>
            <a:pPr>
              <a:lnSpc>
                <a:spcPct val="107000"/>
              </a:lnSpc>
              <a:spcBef>
                <a:spcPts val="0"/>
              </a:spcBef>
            </a:pPr>
            <a:r>
              <a:rPr lang="en-US" dirty="0">
                <a:ea typeface="Calibri" panose="020F0502020204030204" pitchFamily="34" charset="0"/>
                <a:cs typeface="Times New Roman" panose="02020603050405020304" pitchFamily="18" charset="0"/>
              </a:rPr>
              <a:t>Data Controllers and Data Processors</a:t>
            </a:r>
          </a:p>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Organizational Requirements</a:t>
            </a:r>
          </a:p>
          <a:p>
            <a:pPr>
              <a:lnSpc>
                <a:spcPct val="107000"/>
              </a:lnSpc>
              <a:spcBef>
                <a:spcPts val="0"/>
              </a:spcBef>
              <a:spcAft>
                <a:spcPts val="600"/>
              </a:spcAft>
            </a:pPr>
            <a:r>
              <a:rPr lang="en-US" dirty="0">
                <a:latin typeface="Calibri" panose="020F0502020204030204" pitchFamily="34" charset="0"/>
                <a:ea typeface="Calibri" panose="020F0502020204030204" pitchFamily="34" charset="0"/>
                <a:cs typeface="Times New Roman" panose="02020603050405020304" pitchFamily="18" charset="0"/>
              </a:rPr>
              <a:t>Penalties</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21824" y="68262"/>
            <a:ext cx="9225913" cy="778757"/>
          </a:xfrm>
        </p:spPr>
        <p:txBody>
          <a:bodyPr/>
          <a:lstStyle/>
          <a:p>
            <a:r>
              <a:rPr lang="en-US" dirty="0"/>
              <a:t>Major Features/Enhancements of GDPR</a:t>
            </a:r>
          </a:p>
        </p:txBody>
      </p:sp>
    </p:spTree>
    <p:extLst>
      <p:ext uri="{BB962C8B-B14F-4D97-AF65-F5344CB8AC3E}">
        <p14:creationId xmlns:p14="http://schemas.microsoft.com/office/powerpoint/2010/main" val="299252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107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GDPR applies directly to any entity that processes personal data about EU residents in connection with the offering of good and services or monitoring the behavior of the EU </a:t>
            </a:r>
          </a:p>
          <a:p>
            <a:r>
              <a:rPr lang="en-US" dirty="0"/>
              <a:t>Applies to </a:t>
            </a:r>
            <a:r>
              <a:rPr lang="en-US" u="sng" dirty="0"/>
              <a:t>Data Subjects</a:t>
            </a:r>
            <a:r>
              <a:rPr lang="en-US" dirty="0"/>
              <a:t> as Natural Individuals who are in the EU</a:t>
            </a:r>
          </a:p>
          <a:p>
            <a:r>
              <a:rPr lang="en-US" dirty="0"/>
              <a:t>Covers EU Citizens and Nationals, even when data is collected while outside the EU</a:t>
            </a:r>
          </a:p>
          <a:p>
            <a:r>
              <a:rPr lang="en-US" dirty="0"/>
              <a:t>Cover non-EU individuals whose data is collected while in an EU Country – (i.e., foreign students, ambassadors, immigrants, asylum seekers, refugees, vacationers and migrant workers)</a:t>
            </a:r>
          </a:p>
          <a:p>
            <a:r>
              <a:rPr lang="en-US" dirty="0"/>
              <a:t>Covers any individual whose personal data is collected while in the EU, even if their Personal Data is processed elsewhere</a:t>
            </a:r>
          </a:p>
          <a:p>
            <a:pPr>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r>
              <a:rPr lang="en-US" dirty="0"/>
              <a:t>Territorial Reach (who is protected)</a:t>
            </a:r>
          </a:p>
        </p:txBody>
      </p:sp>
    </p:spTree>
    <p:extLst>
      <p:ext uri="{BB962C8B-B14F-4D97-AF65-F5344CB8AC3E}">
        <p14:creationId xmlns:p14="http://schemas.microsoft.com/office/powerpoint/2010/main" val="358128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Gimmal Colors">
      <a:dk1>
        <a:sysClr val="windowText" lastClr="000000"/>
      </a:dk1>
      <a:lt1>
        <a:sysClr val="window" lastClr="FFFFFF"/>
      </a:lt1>
      <a:dk2>
        <a:srgbClr val="1F497D"/>
      </a:dk2>
      <a:lt2>
        <a:srgbClr val="EEECE1"/>
      </a:lt2>
      <a:accent1>
        <a:srgbClr val="72CDF4"/>
      </a:accent1>
      <a:accent2>
        <a:srgbClr val="E4E76D"/>
      </a:accent2>
      <a:accent3>
        <a:srgbClr val="C6006F"/>
      </a:accent3>
      <a:accent4>
        <a:srgbClr val="3B6E8F"/>
      </a:accent4>
      <a:accent5>
        <a:srgbClr val="FDBE57"/>
      </a:accent5>
      <a:accent6>
        <a:srgbClr val="F1E3C5"/>
      </a:accent6>
      <a:hlink>
        <a:srgbClr val="C9CACC"/>
      </a:hlink>
      <a:folHlink>
        <a:srgbClr val="00B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3 PowerPoint Template - Simple.potx" id="{7FA84172-0B27-4FD6-B88F-C2D6B2C7746E}" vid="{3780D529-81DE-453B-B71F-278AF76884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51AB795A87E548B09A414B9E2D1D5B" ma:contentTypeVersion="0" ma:contentTypeDescription="Create a new document." ma:contentTypeScope="" ma:versionID="8058c8897097209814151afff4d2b00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102ED3-A024-4938-A852-9F465CB798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07D0C62-0FCE-41E3-9BD7-536D6B65E7B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0CB7A44-8C92-4914-A6A3-C0F6ED1EF1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2013 PowerPoint Template - Simple (1)</Template>
  <TotalTime>18074</TotalTime>
  <Words>2442</Words>
  <Application>Microsoft Office PowerPoint</Application>
  <PresentationFormat>Custom</PresentationFormat>
  <Paragraphs>240</Paragraphs>
  <Slides>35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Courier New</vt:lpstr>
      <vt:lpstr>Segoe UI</vt:lpstr>
      <vt:lpstr>Segoe UI Semibold</vt:lpstr>
      <vt:lpstr>Times New Roman</vt:lpstr>
      <vt:lpstr>Wingdings</vt:lpstr>
      <vt:lpstr>Office Theme</vt:lpstr>
      <vt:lpstr>Addressing GDPR ARMA Utah-Salt Lake Chapter meeting – April 19, 2018</vt:lpstr>
      <vt:lpstr>Agenda</vt:lpstr>
      <vt:lpstr>What is GDPR</vt:lpstr>
      <vt:lpstr>What is GDPR</vt:lpstr>
      <vt:lpstr>Why GDPR?</vt:lpstr>
      <vt:lpstr>Why do we care?</vt:lpstr>
      <vt:lpstr>Impact to RIM</vt:lpstr>
      <vt:lpstr>Major Features/Enhancements of GDPR</vt:lpstr>
      <vt:lpstr>Territorial Reach (who is protected)</vt:lpstr>
      <vt:lpstr>Privacy by Design</vt:lpstr>
      <vt:lpstr>Enhanced Individual Rights</vt:lpstr>
      <vt:lpstr>Expanded Definition of Personal Data</vt:lpstr>
      <vt:lpstr>Consent</vt:lpstr>
      <vt:lpstr>Breach Notification</vt:lpstr>
      <vt:lpstr>Data Controllers and Data Processors</vt:lpstr>
      <vt:lpstr>Organizational Requirements</vt:lpstr>
      <vt:lpstr>Penalties</vt:lpstr>
      <vt:lpstr>GDPR - Basic Principles</vt:lpstr>
      <vt:lpstr>Case Study: Impact of GDPR</vt:lpstr>
      <vt:lpstr>Principles for Processing Information</vt:lpstr>
      <vt:lpstr>Processing of Personal Data</vt:lpstr>
      <vt:lpstr>When can you process personal data?</vt:lpstr>
      <vt:lpstr>With Consent</vt:lpstr>
      <vt:lpstr>When Necessary</vt:lpstr>
      <vt:lpstr>What does Consent look like?</vt:lpstr>
      <vt:lpstr>What does Consent look like?</vt:lpstr>
      <vt:lpstr>Right to be Informed</vt:lpstr>
      <vt:lpstr>Right to be Forgotten</vt:lpstr>
      <vt:lpstr>Data Breach Notification</vt:lpstr>
      <vt:lpstr>Data Breach Notification</vt:lpstr>
      <vt:lpstr>Data Breach Notification</vt:lpstr>
      <vt:lpstr>Boiling it all down – What to do</vt:lpstr>
      <vt:lpstr>Some Implementation Considerations</vt:lpstr>
      <vt:lpstr>RIM Opportunities and Challenges</vt:lpstr>
      <vt:lpstr>Thank You/Questions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Records Management Template</dc:title>
  <dc:creator>howard_loos@byu.edu</dc:creator>
  <cp:lastModifiedBy>Chris Calton</cp:lastModifiedBy>
  <cp:revision>458</cp:revision>
  <cp:lastPrinted>2016-09-28T16:27:54Z</cp:lastPrinted>
  <dcterms:created xsi:type="dcterms:W3CDTF">2013-09-30T13:58:55Z</dcterms:created>
  <dcterms:modified xsi:type="dcterms:W3CDTF">2018-04-25T20:54:15Z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0x010100DA51AB795A87E548B09A414B9E2D1D5B</vt:lpwstr>
  </property>
</Properties>
</file>